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9" r:id="rId3"/>
    <p:sldId id="282" r:id="rId4"/>
    <p:sldId id="283" r:id="rId5"/>
    <p:sldId id="257" r:id="rId6"/>
    <p:sldId id="281" r:id="rId7"/>
    <p:sldId id="284" r:id="rId8"/>
    <p:sldId id="285" r:id="rId9"/>
    <p:sldId id="286" r:id="rId10"/>
    <p:sldId id="287" r:id="rId11"/>
    <p:sldId id="288" r:id="rId12"/>
    <p:sldId id="262" r:id="rId13"/>
    <p:sldId id="289" r:id="rId14"/>
    <p:sldId id="290" r:id="rId15"/>
    <p:sldId id="277" r:id="rId16"/>
    <p:sldId id="291" r:id="rId17"/>
    <p:sldId id="273" r:id="rId18"/>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99CC00"/>
    <a:srgbClr val="FA505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80" d="100"/>
          <a:sy n="180" d="100"/>
        </p:scale>
        <p:origin x="-23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E63A7F-6664-4EB6-9466-32294BA855F6}" type="datetimeFigureOut">
              <a:rPr lang="sl-SI" smtClean="0"/>
              <a:t>18/09/19</a:t>
            </a:fld>
            <a:endParaRPr lang="sl-SI"/>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l-S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87EA62-4242-4E94-A899-28CB1DAB4F50}" type="slidenum">
              <a:rPr lang="sl-SI" smtClean="0"/>
              <a:t>‹#›</a:t>
            </a:fld>
            <a:endParaRPr lang="sl-SI"/>
          </a:p>
        </p:txBody>
      </p:sp>
    </p:spTree>
    <p:extLst>
      <p:ext uri="{BB962C8B-B14F-4D97-AF65-F5344CB8AC3E}">
        <p14:creationId xmlns:p14="http://schemas.microsoft.com/office/powerpoint/2010/main" val="4145081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l-SI"/>
          </a:p>
        </p:txBody>
      </p:sp>
      <p:sp>
        <p:nvSpPr>
          <p:cNvPr id="4" name="Slide Number Placeholder 3"/>
          <p:cNvSpPr>
            <a:spLocks noGrp="1"/>
          </p:cNvSpPr>
          <p:nvPr>
            <p:ph type="sldNum" sz="quarter" idx="10"/>
          </p:nvPr>
        </p:nvSpPr>
        <p:spPr/>
        <p:txBody>
          <a:bodyPr/>
          <a:lstStyle/>
          <a:p>
            <a:fld id="{E787EA62-4242-4E94-A899-28CB1DAB4F50}" type="slidenum">
              <a:rPr lang="sl-SI" smtClean="0"/>
              <a:t>15</a:t>
            </a:fld>
            <a:endParaRPr lang="sl-SI"/>
          </a:p>
        </p:txBody>
      </p:sp>
    </p:spTree>
    <p:extLst>
      <p:ext uri="{BB962C8B-B14F-4D97-AF65-F5344CB8AC3E}">
        <p14:creationId xmlns:p14="http://schemas.microsoft.com/office/powerpoint/2010/main" val="1590123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l-SI"/>
          </a:p>
        </p:txBody>
      </p:sp>
      <p:sp>
        <p:nvSpPr>
          <p:cNvPr id="4" name="Slide Number Placeholder 3"/>
          <p:cNvSpPr>
            <a:spLocks noGrp="1"/>
          </p:cNvSpPr>
          <p:nvPr>
            <p:ph type="sldNum" sz="quarter" idx="10"/>
          </p:nvPr>
        </p:nvSpPr>
        <p:spPr/>
        <p:txBody>
          <a:bodyPr/>
          <a:lstStyle/>
          <a:p>
            <a:fld id="{E787EA62-4242-4E94-A899-28CB1DAB4F50}" type="slidenum">
              <a:rPr lang="sl-SI" smtClean="0"/>
              <a:t>16</a:t>
            </a:fld>
            <a:endParaRPr lang="sl-SI"/>
          </a:p>
        </p:txBody>
      </p:sp>
    </p:spTree>
    <p:extLst>
      <p:ext uri="{BB962C8B-B14F-4D97-AF65-F5344CB8AC3E}">
        <p14:creationId xmlns:p14="http://schemas.microsoft.com/office/powerpoint/2010/main" val="1328314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l-SI"/>
          </a:p>
        </p:txBody>
      </p:sp>
      <p:sp>
        <p:nvSpPr>
          <p:cNvPr id="4" name="Slide Number Placeholder 3"/>
          <p:cNvSpPr>
            <a:spLocks noGrp="1"/>
          </p:cNvSpPr>
          <p:nvPr>
            <p:ph type="sldNum" sz="quarter" idx="10"/>
          </p:nvPr>
        </p:nvSpPr>
        <p:spPr/>
        <p:txBody>
          <a:bodyPr/>
          <a:lstStyle/>
          <a:p>
            <a:fld id="{E787EA62-4242-4E94-A899-28CB1DAB4F50}" type="slidenum">
              <a:rPr lang="sl-SI" smtClean="0"/>
              <a:t>17</a:t>
            </a:fld>
            <a:endParaRPr lang="sl-SI"/>
          </a:p>
        </p:txBody>
      </p:sp>
    </p:spTree>
    <p:extLst>
      <p:ext uri="{BB962C8B-B14F-4D97-AF65-F5344CB8AC3E}">
        <p14:creationId xmlns:p14="http://schemas.microsoft.com/office/powerpoint/2010/main" val="3931523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Uredite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Uredite slog podnaslova matrice</a:t>
            </a:r>
            <a:endParaRPr lang="sl-SI"/>
          </a:p>
        </p:txBody>
      </p:sp>
      <p:sp>
        <p:nvSpPr>
          <p:cNvPr id="4" name="Ograda datuma 3"/>
          <p:cNvSpPr>
            <a:spLocks noGrp="1"/>
          </p:cNvSpPr>
          <p:nvPr>
            <p:ph type="dt" sz="half" idx="10"/>
          </p:nvPr>
        </p:nvSpPr>
        <p:spPr/>
        <p:txBody>
          <a:bodyPr/>
          <a:lstStyle/>
          <a:p>
            <a:fld id="{ACFAE526-B5D5-40B1-B783-A0C3D1E26CEA}" type="datetimeFigureOut">
              <a:rPr lang="sl-SI" smtClean="0"/>
              <a:t>18/09/19</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62843021-BB3B-4A34-9D9F-236B2E619C16}" type="slidenum">
              <a:rPr lang="sl-SI" smtClean="0"/>
              <a:t>‹#›</a:t>
            </a:fld>
            <a:endParaRPr lang="sl-SI"/>
          </a:p>
        </p:txBody>
      </p:sp>
    </p:spTree>
    <p:extLst>
      <p:ext uri="{BB962C8B-B14F-4D97-AF65-F5344CB8AC3E}">
        <p14:creationId xmlns:p14="http://schemas.microsoft.com/office/powerpoint/2010/main" val="2490118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ACFAE526-B5D5-40B1-B783-A0C3D1E26CEA}" type="datetimeFigureOut">
              <a:rPr lang="sl-SI" smtClean="0"/>
              <a:t>18/09/19</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62843021-BB3B-4A34-9D9F-236B2E619C16}" type="slidenum">
              <a:rPr lang="sl-SI" smtClean="0"/>
              <a:t>‹#›</a:t>
            </a:fld>
            <a:endParaRPr lang="sl-SI"/>
          </a:p>
        </p:txBody>
      </p:sp>
    </p:spTree>
    <p:extLst>
      <p:ext uri="{BB962C8B-B14F-4D97-AF65-F5344CB8AC3E}">
        <p14:creationId xmlns:p14="http://schemas.microsoft.com/office/powerpoint/2010/main" val="2463424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Uredite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ACFAE526-B5D5-40B1-B783-A0C3D1E26CEA}" type="datetimeFigureOut">
              <a:rPr lang="sl-SI" smtClean="0"/>
              <a:t>18/09/19</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62843021-BB3B-4A34-9D9F-236B2E619C16}" type="slidenum">
              <a:rPr lang="sl-SI" smtClean="0"/>
              <a:t>‹#›</a:t>
            </a:fld>
            <a:endParaRPr lang="sl-SI"/>
          </a:p>
        </p:txBody>
      </p:sp>
    </p:spTree>
    <p:extLst>
      <p:ext uri="{BB962C8B-B14F-4D97-AF65-F5344CB8AC3E}">
        <p14:creationId xmlns:p14="http://schemas.microsoft.com/office/powerpoint/2010/main" val="1587932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ACFAE526-B5D5-40B1-B783-A0C3D1E26CEA}" type="datetimeFigureOut">
              <a:rPr lang="sl-SI" smtClean="0"/>
              <a:t>18/09/19</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62843021-BB3B-4A34-9D9F-236B2E619C16}" type="slidenum">
              <a:rPr lang="sl-SI" smtClean="0"/>
              <a:t>‹#›</a:t>
            </a:fld>
            <a:endParaRPr lang="sl-SI"/>
          </a:p>
        </p:txBody>
      </p:sp>
    </p:spTree>
    <p:extLst>
      <p:ext uri="{BB962C8B-B14F-4D97-AF65-F5344CB8AC3E}">
        <p14:creationId xmlns:p14="http://schemas.microsoft.com/office/powerpoint/2010/main" val="1569600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Uredite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Ograda datuma 3"/>
          <p:cNvSpPr>
            <a:spLocks noGrp="1"/>
          </p:cNvSpPr>
          <p:nvPr>
            <p:ph type="dt" sz="half" idx="10"/>
          </p:nvPr>
        </p:nvSpPr>
        <p:spPr/>
        <p:txBody>
          <a:bodyPr/>
          <a:lstStyle/>
          <a:p>
            <a:fld id="{ACFAE526-B5D5-40B1-B783-A0C3D1E26CEA}" type="datetimeFigureOut">
              <a:rPr lang="sl-SI" smtClean="0"/>
              <a:t>18/09/19</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62843021-BB3B-4A34-9D9F-236B2E619C16}" type="slidenum">
              <a:rPr lang="sl-SI" smtClean="0"/>
              <a:t>‹#›</a:t>
            </a:fld>
            <a:endParaRPr lang="sl-SI"/>
          </a:p>
        </p:txBody>
      </p:sp>
    </p:spTree>
    <p:extLst>
      <p:ext uri="{BB962C8B-B14F-4D97-AF65-F5344CB8AC3E}">
        <p14:creationId xmlns:p14="http://schemas.microsoft.com/office/powerpoint/2010/main" val="2683980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p>
            <a:fld id="{ACFAE526-B5D5-40B1-B783-A0C3D1E26CEA}" type="datetimeFigureOut">
              <a:rPr lang="sl-SI" smtClean="0"/>
              <a:t>18/09/19</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62843021-BB3B-4A34-9D9F-236B2E619C16}" type="slidenum">
              <a:rPr lang="sl-SI" smtClean="0"/>
              <a:t>‹#›</a:t>
            </a:fld>
            <a:endParaRPr lang="sl-SI"/>
          </a:p>
        </p:txBody>
      </p:sp>
    </p:spTree>
    <p:extLst>
      <p:ext uri="{BB962C8B-B14F-4D97-AF65-F5344CB8AC3E}">
        <p14:creationId xmlns:p14="http://schemas.microsoft.com/office/powerpoint/2010/main" val="1344874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Uredite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p>
            <a:fld id="{ACFAE526-B5D5-40B1-B783-A0C3D1E26CEA}" type="datetimeFigureOut">
              <a:rPr lang="sl-SI" smtClean="0"/>
              <a:t>18/09/19</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62843021-BB3B-4A34-9D9F-236B2E619C16}" type="slidenum">
              <a:rPr lang="sl-SI" smtClean="0"/>
              <a:t>‹#›</a:t>
            </a:fld>
            <a:endParaRPr lang="sl-SI"/>
          </a:p>
        </p:txBody>
      </p:sp>
    </p:spTree>
    <p:extLst>
      <p:ext uri="{BB962C8B-B14F-4D97-AF65-F5344CB8AC3E}">
        <p14:creationId xmlns:p14="http://schemas.microsoft.com/office/powerpoint/2010/main" val="776578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datuma 2"/>
          <p:cNvSpPr>
            <a:spLocks noGrp="1"/>
          </p:cNvSpPr>
          <p:nvPr>
            <p:ph type="dt" sz="half" idx="10"/>
          </p:nvPr>
        </p:nvSpPr>
        <p:spPr/>
        <p:txBody>
          <a:bodyPr/>
          <a:lstStyle/>
          <a:p>
            <a:fld id="{ACFAE526-B5D5-40B1-B783-A0C3D1E26CEA}" type="datetimeFigureOut">
              <a:rPr lang="sl-SI" smtClean="0"/>
              <a:t>18/09/19</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62843021-BB3B-4A34-9D9F-236B2E619C16}" type="slidenum">
              <a:rPr lang="sl-SI" smtClean="0"/>
              <a:t>‹#›</a:t>
            </a:fld>
            <a:endParaRPr lang="sl-SI"/>
          </a:p>
        </p:txBody>
      </p:sp>
    </p:spTree>
    <p:extLst>
      <p:ext uri="{BB962C8B-B14F-4D97-AF65-F5344CB8AC3E}">
        <p14:creationId xmlns:p14="http://schemas.microsoft.com/office/powerpoint/2010/main" val="55312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ACFAE526-B5D5-40B1-B783-A0C3D1E26CEA}" type="datetimeFigureOut">
              <a:rPr lang="sl-SI" smtClean="0"/>
              <a:t>18/09/19</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62843021-BB3B-4A34-9D9F-236B2E619C16}" type="slidenum">
              <a:rPr lang="sl-SI" smtClean="0"/>
              <a:t>‹#›</a:t>
            </a:fld>
            <a:endParaRPr lang="sl-SI"/>
          </a:p>
        </p:txBody>
      </p:sp>
    </p:spTree>
    <p:extLst>
      <p:ext uri="{BB962C8B-B14F-4D97-AF65-F5344CB8AC3E}">
        <p14:creationId xmlns:p14="http://schemas.microsoft.com/office/powerpoint/2010/main" val="839322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Uredite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ACFAE526-B5D5-40B1-B783-A0C3D1E26CEA}" type="datetimeFigureOut">
              <a:rPr lang="sl-SI" smtClean="0"/>
              <a:t>18/09/19</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62843021-BB3B-4A34-9D9F-236B2E619C16}" type="slidenum">
              <a:rPr lang="sl-SI" smtClean="0"/>
              <a:t>‹#›</a:t>
            </a:fld>
            <a:endParaRPr lang="sl-SI"/>
          </a:p>
        </p:txBody>
      </p:sp>
    </p:spTree>
    <p:extLst>
      <p:ext uri="{BB962C8B-B14F-4D97-AF65-F5344CB8AC3E}">
        <p14:creationId xmlns:p14="http://schemas.microsoft.com/office/powerpoint/2010/main" val="78762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Uredite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ACFAE526-B5D5-40B1-B783-A0C3D1E26CEA}" type="datetimeFigureOut">
              <a:rPr lang="sl-SI" smtClean="0"/>
              <a:t>18/09/19</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62843021-BB3B-4A34-9D9F-236B2E619C16}" type="slidenum">
              <a:rPr lang="sl-SI" smtClean="0"/>
              <a:t>‹#›</a:t>
            </a:fld>
            <a:endParaRPr lang="sl-SI"/>
          </a:p>
        </p:txBody>
      </p:sp>
    </p:spTree>
    <p:extLst>
      <p:ext uri="{BB962C8B-B14F-4D97-AF65-F5344CB8AC3E}">
        <p14:creationId xmlns:p14="http://schemas.microsoft.com/office/powerpoint/2010/main" val="303082273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FAE526-B5D5-40B1-B783-A0C3D1E26CEA}" type="datetimeFigureOut">
              <a:rPr lang="sl-SI" smtClean="0"/>
              <a:t>18/09/19</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843021-BB3B-4A34-9D9F-236B2E619C16}" type="slidenum">
              <a:rPr lang="sl-SI" smtClean="0"/>
              <a:t>‹#›</a:t>
            </a:fld>
            <a:endParaRPr lang="sl-SI"/>
          </a:p>
        </p:txBody>
      </p:sp>
    </p:spTree>
    <p:extLst>
      <p:ext uri="{BB962C8B-B14F-4D97-AF65-F5344CB8AC3E}">
        <p14:creationId xmlns:p14="http://schemas.microsoft.com/office/powerpoint/2010/main" val="2594617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emf"/><Relationship Id="rId5"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emf"/><Relationship Id="rId5"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emf"/><Relationship Id="rId5"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emf"/><Relationship Id="rId5"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emf"/><Relationship Id="rId5"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emf"/><Relationship Id="rId5"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jpeg"/><Relationship Id="rId5" Type="http://schemas.openxmlformats.org/officeDocument/2006/relationships/image" Target="../media/image3.emf"/><Relationship Id="rId6"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jpeg"/><Relationship Id="rId5" Type="http://schemas.openxmlformats.org/officeDocument/2006/relationships/image" Target="../media/image3.emf"/><Relationship Id="rId6"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jpeg"/><Relationship Id="rId5" Type="http://schemas.openxmlformats.org/officeDocument/2006/relationships/image" Target="../media/image3.emf"/><Relationship Id="rId6"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emf"/><Relationship Id="rId5"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emf"/><Relationship Id="rId5"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emf"/><Relationship Id="rId5"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emf"/><Relationship Id="rId5"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emf"/><Relationship Id="rId5"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emf"/><Relationship Id="rId5"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emf"/><Relationship Id="rId5"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emf"/><Relationship Id="rId5"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95536" y="548681"/>
            <a:ext cx="8062664" cy="3051770"/>
          </a:xfrm>
        </p:spPr>
        <p:txBody>
          <a:bodyPr/>
          <a:lstStyle/>
          <a:p>
            <a:r>
              <a:rPr lang="sl-SI" dirty="0" smtClean="0"/>
              <a:t> </a:t>
            </a:r>
            <a:br>
              <a:rPr lang="sl-SI" dirty="0" smtClean="0"/>
            </a:br>
            <a:r>
              <a:rPr lang="sl-SI" dirty="0" smtClean="0"/>
              <a:t>SEDMA DIMENZIJA</a:t>
            </a:r>
            <a:br>
              <a:rPr lang="sl-SI" dirty="0" smtClean="0"/>
            </a:br>
            <a:r>
              <a:rPr lang="sl-SI" sz="2400" i="1" dirty="0" smtClean="0"/>
              <a:t>Spletna učilnica</a:t>
            </a:r>
            <a:endParaRPr lang="sl-SI" sz="2400" i="1" dirty="0"/>
          </a:p>
        </p:txBody>
      </p:sp>
      <p:sp>
        <p:nvSpPr>
          <p:cNvPr id="3" name="Podnaslov 2"/>
          <p:cNvSpPr>
            <a:spLocks noGrp="1"/>
          </p:cNvSpPr>
          <p:nvPr>
            <p:ph type="subTitle" idx="1"/>
          </p:nvPr>
        </p:nvSpPr>
        <p:spPr>
          <a:xfrm>
            <a:off x="1397521" y="3356992"/>
            <a:ext cx="6400800" cy="2779742"/>
          </a:xfrm>
        </p:spPr>
        <p:txBody>
          <a:bodyPr>
            <a:normAutofit/>
          </a:bodyPr>
          <a:lstStyle/>
          <a:p>
            <a:r>
              <a:rPr lang="sl-SI" dirty="0" smtClean="0">
                <a:solidFill>
                  <a:srgbClr val="FF0000"/>
                </a:solidFill>
              </a:rPr>
              <a:t>VEČJEZIČNOST</a:t>
            </a:r>
            <a:endParaRPr lang="sl-SI" dirty="0" smtClean="0"/>
          </a:p>
          <a:p>
            <a:r>
              <a:rPr lang="sl-SI" dirty="0" smtClean="0">
                <a:solidFill>
                  <a:schemeClr val="tx1"/>
                </a:solidFill>
              </a:rPr>
              <a:t>Ivana </a:t>
            </a:r>
            <a:r>
              <a:rPr lang="sl-SI" dirty="0" err="1" smtClean="0">
                <a:solidFill>
                  <a:schemeClr val="tx1"/>
                </a:solidFill>
              </a:rPr>
              <a:t>Stipić</a:t>
            </a:r>
            <a:r>
              <a:rPr lang="sl-SI" dirty="0" smtClean="0">
                <a:solidFill>
                  <a:schemeClr val="tx1"/>
                </a:solidFill>
              </a:rPr>
              <a:t> Lah</a:t>
            </a:r>
          </a:p>
          <a:p>
            <a:endParaRPr lang="sl-SI" sz="1000" dirty="0" smtClean="0">
              <a:solidFill>
                <a:schemeClr val="tx1"/>
              </a:solidFill>
            </a:endParaRPr>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4">
            <a:extLst>
              <a:ext uri="{28A0092B-C50C-407E-A947-70E740481C1C}">
                <a14:useLocalDpi xmlns:a14="http://schemas.microsoft.com/office/drawing/2010/main" val="0"/>
              </a:ext>
            </a:extLst>
          </a:blip>
          <a:srcRect/>
          <a:stretch>
            <a:fillRect/>
          </a:stretch>
        </p:blipFill>
        <p:spPr bwMode="auto">
          <a:xfrm>
            <a:off x="251520" y="6039576"/>
            <a:ext cx="1131570" cy="662940"/>
          </a:xfrm>
          <a:prstGeom prst="rect">
            <a:avLst/>
          </a:prstGeom>
          <a:noFill/>
          <a:ln>
            <a:noFill/>
          </a:ln>
        </p:spPr>
      </p:pic>
      <p:pic>
        <p:nvPicPr>
          <p:cNvPr id="7" name="Slika 6"/>
          <p:cNvPicPr/>
          <p:nvPr/>
        </p:nvPicPr>
        <p:blipFill>
          <a:blip r:embed="rId5" cstate="print">
            <a:extLst>
              <a:ext uri="{28A0092B-C50C-407E-A947-70E740481C1C}">
                <a14:useLocalDpi xmlns:a14="http://schemas.microsoft.com/office/drawing/2010/main" val="0"/>
              </a:ext>
            </a:extLst>
          </a:blip>
          <a:stretch>
            <a:fillRect/>
          </a:stretch>
        </p:blipFill>
        <p:spPr>
          <a:xfrm>
            <a:off x="6791434" y="5949280"/>
            <a:ext cx="2063115" cy="843533"/>
          </a:xfrm>
          <a:prstGeom prst="rect">
            <a:avLst/>
          </a:prstGeom>
        </p:spPr>
      </p:pic>
    </p:spTree>
    <p:extLst>
      <p:ext uri="{BB962C8B-B14F-4D97-AF65-F5344CB8AC3E}">
        <p14:creationId xmlns:p14="http://schemas.microsoft.com/office/powerpoint/2010/main" val="55982429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95536" y="692696"/>
            <a:ext cx="8062664" cy="3051770"/>
          </a:xfrm>
        </p:spPr>
        <p:txBody>
          <a:bodyPr/>
          <a:lstStyle/>
          <a:p>
            <a:r>
              <a:rPr lang="sl-SI" dirty="0" smtClean="0"/>
              <a:t>ADITIVNA VEČJEZIČNOST</a:t>
            </a:r>
            <a:endParaRPr lang="sl-SI" dirty="0"/>
          </a:p>
        </p:txBody>
      </p:sp>
      <p:sp>
        <p:nvSpPr>
          <p:cNvPr id="3" name="Podnaslov 2"/>
          <p:cNvSpPr>
            <a:spLocks noGrp="1"/>
          </p:cNvSpPr>
          <p:nvPr>
            <p:ph type="subTitle" idx="1"/>
          </p:nvPr>
        </p:nvSpPr>
        <p:spPr>
          <a:xfrm>
            <a:off x="1397521" y="3356992"/>
            <a:ext cx="6400800" cy="2779742"/>
          </a:xfrm>
        </p:spPr>
        <p:txBody>
          <a:bodyPr>
            <a:normAutofit lnSpcReduction="10000"/>
          </a:bodyPr>
          <a:lstStyle/>
          <a:p>
            <a:endParaRPr lang="sl-SI" dirty="0" smtClean="0"/>
          </a:p>
          <a:p>
            <a:endParaRPr lang="sl-SI" dirty="0"/>
          </a:p>
          <a:p>
            <a:endParaRPr lang="sl-SI" dirty="0" smtClean="0"/>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4">
            <a:extLst>
              <a:ext uri="{28A0092B-C50C-407E-A947-70E740481C1C}">
                <a14:useLocalDpi xmlns:a14="http://schemas.microsoft.com/office/drawing/2010/main" val="0"/>
              </a:ext>
            </a:extLst>
          </a:blip>
          <a:srcRect/>
          <a:stretch>
            <a:fillRect/>
          </a:stretch>
        </p:blipFill>
        <p:spPr bwMode="auto">
          <a:xfrm>
            <a:off x="179512" y="6021288"/>
            <a:ext cx="1131570" cy="662940"/>
          </a:xfrm>
          <a:prstGeom prst="rect">
            <a:avLst/>
          </a:prstGeom>
          <a:noFill/>
          <a:ln>
            <a:noFill/>
          </a:ln>
        </p:spPr>
      </p:pic>
      <p:pic>
        <p:nvPicPr>
          <p:cNvPr id="7" name="Slika 6"/>
          <p:cNvPicPr/>
          <p:nvPr/>
        </p:nvPicPr>
        <p:blipFill>
          <a:blip r:embed="rId5" cstate="print">
            <a:extLst>
              <a:ext uri="{28A0092B-C50C-407E-A947-70E740481C1C}">
                <a14:useLocalDpi xmlns:a14="http://schemas.microsoft.com/office/drawing/2010/main" val="0"/>
              </a:ext>
            </a:extLst>
          </a:blip>
          <a:stretch>
            <a:fillRect/>
          </a:stretch>
        </p:blipFill>
        <p:spPr>
          <a:xfrm>
            <a:off x="6948264" y="5930991"/>
            <a:ext cx="2063115" cy="843533"/>
          </a:xfrm>
          <a:prstGeom prst="rect">
            <a:avLst/>
          </a:prstGeom>
        </p:spPr>
      </p:pic>
      <p:sp>
        <p:nvSpPr>
          <p:cNvPr id="9" name="TextBox 8"/>
          <p:cNvSpPr txBox="1"/>
          <p:nvPr/>
        </p:nvSpPr>
        <p:spPr>
          <a:xfrm>
            <a:off x="809903" y="2949912"/>
            <a:ext cx="7290489" cy="1631216"/>
          </a:xfrm>
          <a:prstGeom prst="rect">
            <a:avLst/>
          </a:prstGeom>
          <a:noFill/>
        </p:spPr>
        <p:txBody>
          <a:bodyPr wrap="square" rtlCol="0">
            <a:spAutoFit/>
          </a:bodyPr>
          <a:lstStyle/>
          <a:p>
            <a:r>
              <a:rPr lang="sl-SI" sz="2000" dirty="0" smtClean="0"/>
              <a:t>Aditivna večjezičnost predstavlja prednost za svojega govorca. Tekoče znanje dveh ali več jezikov prinaša kognitivne prednosti in nudi večje možnosti v življenju.</a:t>
            </a:r>
          </a:p>
          <a:p>
            <a:r>
              <a:rPr lang="sl-SI" sz="2000" dirty="0" smtClean="0"/>
              <a:t>Aditivna večjezičnost </a:t>
            </a:r>
            <a:r>
              <a:rPr lang="sl-SI" sz="2000" dirty="0"/>
              <a:t>se na družbenem nivoju veže na občutek pripadnosti več jezikom in več kulturam</a:t>
            </a:r>
            <a:r>
              <a:rPr lang="sl-SI" sz="2000" dirty="0" smtClean="0"/>
              <a:t>.</a:t>
            </a:r>
            <a:endParaRPr lang="sl-SI" sz="2000" dirty="0"/>
          </a:p>
        </p:txBody>
      </p:sp>
    </p:spTree>
    <p:extLst>
      <p:ext uri="{BB962C8B-B14F-4D97-AF65-F5344CB8AC3E}">
        <p14:creationId xmlns:p14="http://schemas.microsoft.com/office/powerpoint/2010/main" val="77124985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95536" y="692696"/>
            <a:ext cx="8062664" cy="3051770"/>
          </a:xfrm>
        </p:spPr>
        <p:txBody>
          <a:bodyPr/>
          <a:lstStyle/>
          <a:p>
            <a:r>
              <a:rPr lang="sl-SI" dirty="0" smtClean="0"/>
              <a:t>OSTALE ZVRSTI VEČJEZIČNOSTI</a:t>
            </a:r>
            <a:endParaRPr lang="sl-SI" dirty="0"/>
          </a:p>
        </p:txBody>
      </p:sp>
      <p:sp>
        <p:nvSpPr>
          <p:cNvPr id="3" name="Podnaslov 2"/>
          <p:cNvSpPr>
            <a:spLocks noGrp="1"/>
          </p:cNvSpPr>
          <p:nvPr>
            <p:ph type="subTitle" idx="1"/>
          </p:nvPr>
        </p:nvSpPr>
        <p:spPr>
          <a:xfrm>
            <a:off x="1397521" y="3356992"/>
            <a:ext cx="6400800" cy="2779742"/>
          </a:xfrm>
        </p:spPr>
        <p:txBody>
          <a:bodyPr>
            <a:normAutofit lnSpcReduction="10000"/>
          </a:bodyPr>
          <a:lstStyle/>
          <a:p>
            <a:endParaRPr lang="sl-SI" dirty="0" smtClean="0"/>
          </a:p>
          <a:p>
            <a:endParaRPr lang="sl-SI" dirty="0"/>
          </a:p>
          <a:p>
            <a:endParaRPr lang="sl-SI" dirty="0" smtClean="0"/>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4">
            <a:extLst>
              <a:ext uri="{28A0092B-C50C-407E-A947-70E740481C1C}">
                <a14:useLocalDpi xmlns:a14="http://schemas.microsoft.com/office/drawing/2010/main" val="0"/>
              </a:ext>
            </a:extLst>
          </a:blip>
          <a:srcRect/>
          <a:stretch>
            <a:fillRect/>
          </a:stretch>
        </p:blipFill>
        <p:spPr bwMode="auto">
          <a:xfrm>
            <a:off x="179512" y="6021288"/>
            <a:ext cx="1131570" cy="662940"/>
          </a:xfrm>
          <a:prstGeom prst="rect">
            <a:avLst/>
          </a:prstGeom>
          <a:noFill/>
          <a:ln>
            <a:noFill/>
          </a:ln>
        </p:spPr>
      </p:pic>
      <p:pic>
        <p:nvPicPr>
          <p:cNvPr id="7" name="Slika 6"/>
          <p:cNvPicPr/>
          <p:nvPr/>
        </p:nvPicPr>
        <p:blipFill>
          <a:blip r:embed="rId5" cstate="print">
            <a:extLst>
              <a:ext uri="{28A0092B-C50C-407E-A947-70E740481C1C}">
                <a14:useLocalDpi xmlns:a14="http://schemas.microsoft.com/office/drawing/2010/main" val="0"/>
              </a:ext>
            </a:extLst>
          </a:blip>
          <a:stretch>
            <a:fillRect/>
          </a:stretch>
        </p:blipFill>
        <p:spPr>
          <a:xfrm>
            <a:off x="6948264" y="5930991"/>
            <a:ext cx="2063115" cy="843533"/>
          </a:xfrm>
          <a:prstGeom prst="rect">
            <a:avLst/>
          </a:prstGeom>
        </p:spPr>
      </p:pic>
      <p:sp>
        <p:nvSpPr>
          <p:cNvPr id="11" name="TextBox 10"/>
          <p:cNvSpPr txBox="1"/>
          <p:nvPr/>
        </p:nvSpPr>
        <p:spPr>
          <a:xfrm>
            <a:off x="745297" y="2969657"/>
            <a:ext cx="7290489" cy="1323439"/>
          </a:xfrm>
          <a:prstGeom prst="rect">
            <a:avLst/>
          </a:prstGeom>
          <a:noFill/>
        </p:spPr>
        <p:txBody>
          <a:bodyPr wrap="square" rtlCol="0">
            <a:spAutoFit/>
          </a:bodyPr>
          <a:lstStyle/>
          <a:p>
            <a:pPr marL="285750" indent="-285750">
              <a:buFontTx/>
              <a:buChar char="-"/>
            </a:pPr>
            <a:r>
              <a:rPr lang="sl-SI" sz="2000" dirty="0" smtClean="0"/>
              <a:t>Subtraktivna večjezičnost</a:t>
            </a:r>
          </a:p>
          <a:p>
            <a:pPr marL="285750" indent="-285750">
              <a:buFontTx/>
              <a:buChar char="-"/>
            </a:pPr>
            <a:r>
              <a:rPr lang="sl-SI" sz="2000" dirty="0" err="1" smtClean="0"/>
              <a:t>Polijezičnost</a:t>
            </a:r>
            <a:endParaRPr lang="sl-SI" sz="2000" dirty="0" smtClean="0"/>
          </a:p>
          <a:p>
            <a:pPr marL="285750" indent="-285750">
              <a:buFontTx/>
              <a:buChar char="-"/>
            </a:pPr>
            <a:r>
              <a:rPr lang="sl-SI" sz="2000" dirty="0" smtClean="0"/>
              <a:t>Koordinirana dvojezičnost</a:t>
            </a:r>
          </a:p>
          <a:p>
            <a:pPr marL="285750" indent="-285750">
              <a:buFontTx/>
              <a:buChar char="-"/>
            </a:pPr>
            <a:r>
              <a:rPr lang="sl-SI" sz="2000" dirty="0" smtClean="0"/>
              <a:t>Razčlenjena dvojezičnost</a:t>
            </a:r>
            <a:endParaRPr lang="sl-SI" sz="2000" dirty="0"/>
          </a:p>
        </p:txBody>
      </p:sp>
    </p:spTree>
    <p:extLst>
      <p:ext uri="{BB962C8B-B14F-4D97-AF65-F5344CB8AC3E}">
        <p14:creationId xmlns:p14="http://schemas.microsoft.com/office/powerpoint/2010/main" val="171931766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95536" y="692696"/>
            <a:ext cx="8062664" cy="3051770"/>
          </a:xfrm>
        </p:spPr>
        <p:txBody>
          <a:bodyPr/>
          <a:lstStyle/>
          <a:p>
            <a:r>
              <a:rPr lang="sl-SI" dirty="0" smtClean="0"/>
              <a:t>METODE ZA ZGODNJE UČENJE JEZIKA</a:t>
            </a:r>
            <a:br>
              <a:rPr lang="sl-SI" dirty="0" smtClean="0"/>
            </a:br>
            <a:endParaRPr lang="sl-SI" dirty="0"/>
          </a:p>
        </p:txBody>
      </p:sp>
      <p:sp>
        <p:nvSpPr>
          <p:cNvPr id="3" name="Podnaslov 2"/>
          <p:cNvSpPr>
            <a:spLocks noGrp="1"/>
          </p:cNvSpPr>
          <p:nvPr>
            <p:ph type="subTitle" idx="1"/>
          </p:nvPr>
        </p:nvSpPr>
        <p:spPr>
          <a:xfrm>
            <a:off x="1397521" y="3356992"/>
            <a:ext cx="6400800" cy="2779742"/>
          </a:xfrm>
        </p:spPr>
        <p:txBody>
          <a:bodyPr>
            <a:normAutofit lnSpcReduction="10000"/>
          </a:bodyPr>
          <a:lstStyle/>
          <a:p>
            <a:endParaRPr lang="sl-SI" dirty="0" smtClean="0"/>
          </a:p>
          <a:p>
            <a:endParaRPr lang="sl-SI" dirty="0"/>
          </a:p>
          <a:p>
            <a:endParaRPr lang="sl-SI" dirty="0" smtClean="0"/>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4">
            <a:extLst>
              <a:ext uri="{28A0092B-C50C-407E-A947-70E740481C1C}">
                <a14:useLocalDpi xmlns:a14="http://schemas.microsoft.com/office/drawing/2010/main" val="0"/>
              </a:ext>
            </a:extLst>
          </a:blip>
          <a:srcRect/>
          <a:stretch>
            <a:fillRect/>
          </a:stretch>
        </p:blipFill>
        <p:spPr bwMode="auto">
          <a:xfrm>
            <a:off x="179512" y="6021288"/>
            <a:ext cx="1131570" cy="662940"/>
          </a:xfrm>
          <a:prstGeom prst="rect">
            <a:avLst/>
          </a:prstGeom>
          <a:noFill/>
          <a:ln>
            <a:noFill/>
          </a:ln>
        </p:spPr>
      </p:pic>
      <p:pic>
        <p:nvPicPr>
          <p:cNvPr id="7" name="Slika 6"/>
          <p:cNvPicPr/>
          <p:nvPr/>
        </p:nvPicPr>
        <p:blipFill>
          <a:blip r:embed="rId5" cstate="print">
            <a:extLst>
              <a:ext uri="{28A0092B-C50C-407E-A947-70E740481C1C}">
                <a14:useLocalDpi xmlns:a14="http://schemas.microsoft.com/office/drawing/2010/main" val="0"/>
              </a:ext>
            </a:extLst>
          </a:blip>
          <a:stretch>
            <a:fillRect/>
          </a:stretch>
        </p:blipFill>
        <p:spPr>
          <a:xfrm>
            <a:off x="6948264" y="5930991"/>
            <a:ext cx="2063115" cy="843533"/>
          </a:xfrm>
          <a:prstGeom prst="rect">
            <a:avLst/>
          </a:prstGeom>
        </p:spPr>
      </p:pic>
      <p:sp>
        <p:nvSpPr>
          <p:cNvPr id="10" name="TextBox 9"/>
          <p:cNvSpPr txBox="1"/>
          <p:nvPr/>
        </p:nvSpPr>
        <p:spPr>
          <a:xfrm>
            <a:off x="965115" y="2573610"/>
            <a:ext cx="7290489" cy="4339650"/>
          </a:xfrm>
          <a:prstGeom prst="rect">
            <a:avLst/>
          </a:prstGeom>
          <a:noFill/>
        </p:spPr>
        <p:txBody>
          <a:bodyPr wrap="square" rtlCol="0">
            <a:spAutoFit/>
          </a:bodyPr>
          <a:lstStyle/>
          <a:p>
            <a:r>
              <a:rPr lang="sl-SI" sz="2400" b="1" dirty="0" smtClean="0"/>
              <a:t>OPOL - One person, one </a:t>
            </a:r>
            <a:r>
              <a:rPr lang="sl-SI" sz="2400" b="1" dirty="0" err="1" smtClean="0"/>
              <a:t>language</a:t>
            </a:r>
            <a:endParaRPr lang="sl-SI" sz="2400" b="1" dirty="0"/>
          </a:p>
          <a:p>
            <a:pPr marL="285750" indent="-285750">
              <a:buFontTx/>
              <a:buChar char="-"/>
            </a:pPr>
            <a:r>
              <a:rPr lang="sl-SI" dirty="0" smtClean="0"/>
              <a:t> Dosega uspeh pri 75% uporabnikov</a:t>
            </a:r>
          </a:p>
          <a:p>
            <a:pPr marL="342900" indent="-342900">
              <a:buFontTx/>
              <a:buChar char="-"/>
            </a:pPr>
            <a:r>
              <a:rPr lang="sl-SI" dirty="0" smtClean="0"/>
              <a:t>Najbolj praktična za dvojezične ali večjezične družine</a:t>
            </a:r>
          </a:p>
          <a:p>
            <a:pPr marL="342900" indent="-342900">
              <a:buFontTx/>
              <a:buChar char="-"/>
            </a:pPr>
            <a:r>
              <a:rPr lang="sl-SI" dirty="0" smtClean="0"/>
              <a:t>Vsak starš (družinski član) se pogovora z otrokom v svojem maternem jeziku</a:t>
            </a:r>
          </a:p>
          <a:p>
            <a:pPr marL="342900" indent="-342900">
              <a:buFontTx/>
              <a:buChar char="-"/>
            </a:pPr>
            <a:r>
              <a:rPr lang="sl-SI" dirty="0" smtClean="0"/>
              <a:t>Po možnosti se starša tudi med seboj pogovarjata vsak v svojem jeziku</a:t>
            </a:r>
          </a:p>
          <a:p>
            <a:pPr marL="342900" indent="-342900">
              <a:buFontTx/>
              <a:buChar char="-"/>
            </a:pPr>
            <a:r>
              <a:rPr lang="sl-SI" dirty="0" smtClean="0"/>
              <a:t>PREDNOST: Večja možnost absolutne dvojezičnosti.</a:t>
            </a:r>
          </a:p>
          <a:p>
            <a:pPr marL="342900" indent="-342900">
              <a:buFontTx/>
              <a:buChar char="-"/>
            </a:pPr>
            <a:r>
              <a:rPr lang="sl-SI" dirty="0" smtClean="0"/>
              <a:t>SLABOST: Če je starš, ki bolj pogosto skrbi za otroka, istočasno govorec večinskega jezika, se lahko manjšinski jezik usvoji na nižji ravni</a:t>
            </a:r>
          </a:p>
          <a:p>
            <a:pPr marL="342900" indent="-342900">
              <a:buFontTx/>
              <a:buChar char="-"/>
            </a:pPr>
            <a:endParaRPr lang="sl-SI" sz="2400" dirty="0"/>
          </a:p>
          <a:p>
            <a:pPr marL="342900" indent="-342900">
              <a:buFontTx/>
              <a:buChar char="-"/>
            </a:pPr>
            <a:endParaRPr lang="sl-SI" sz="2400" dirty="0"/>
          </a:p>
          <a:p>
            <a:r>
              <a:rPr lang="sl-SI" sz="2400" dirty="0"/>
              <a:t/>
            </a:r>
            <a:br>
              <a:rPr lang="sl-SI" sz="2400" dirty="0"/>
            </a:br>
            <a:r>
              <a:rPr lang="sl-SI" dirty="0"/>
              <a:t/>
            </a:r>
            <a:br>
              <a:rPr lang="sl-SI" dirty="0"/>
            </a:br>
            <a:endParaRPr lang="sl-SI" dirty="0"/>
          </a:p>
        </p:txBody>
      </p:sp>
    </p:spTree>
    <p:extLst>
      <p:ext uri="{BB962C8B-B14F-4D97-AF65-F5344CB8AC3E}">
        <p14:creationId xmlns:p14="http://schemas.microsoft.com/office/powerpoint/2010/main" val="121003589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95536" y="692696"/>
            <a:ext cx="8062664" cy="3051770"/>
          </a:xfrm>
        </p:spPr>
        <p:txBody>
          <a:bodyPr/>
          <a:lstStyle/>
          <a:p>
            <a:r>
              <a:rPr lang="sl-SI" dirty="0" smtClean="0"/>
              <a:t>METODE ZA ZGODNJE UČENJE JEZIKA</a:t>
            </a:r>
            <a:br>
              <a:rPr lang="sl-SI" dirty="0" smtClean="0"/>
            </a:br>
            <a:endParaRPr lang="sl-SI" dirty="0"/>
          </a:p>
        </p:txBody>
      </p:sp>
      <p:sp>
        <p:nvSpPr>
          <p:cNvPr id="3" name="Podnaslov 2"/>
          <p:cNvSpPr>
            <a:spLocks noGrp="1"/>
          </p:cNvSpPr>
          <p:nvPr>
            <p:ph type="subTitle" idx="1"/>
          </p:nvPr>
        </p:nvSpPr>
        <p:spPr>
          <a:xfrm>
            <a:off x="1397521" y="3356992"/>
            <a:ext cx="6400800" cy="2779742"/>
          </a:xfrm>
        </p:spPr>
        <p:txBody>
          <a:bodyPr>
            <a:normAutofit lnSpcReduction="10000"/>
          </a:bodyPr>
          <a:lstStyle/>
          <a:p>
            <a:endParaRPr lang="sl-SI" dirty="0" smtClean="0"/>
          </a:p>
          <a:p>
            <a:endParaRPr lang="sl-SI" dirty="0"/>
          </a:p>
          <a:p>
            <a:endParaRPr lang="sl-SI" dirty="0" smtClean="0"/>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4">
            <a:extLst>
              <a:ext uri="{28A0092B-C50C-407E-A947-70E740481C1C}">
                <a14:useLocalDpi xmlns:a14="http://schemas.microsoft.com/office/drawing/2010/main" val="0"/>
              </a:ext>
            </a:extLst>
          </a:blip>
          <a:srcRect/>
          <a:stretch>
            <a:fillRect/>
          </a:stretch>
        </p:blipFill>
        <p:spPr bwMode="auto">
          <a:xfrm>
            <a:off x="179512" y="6021288"/>
            <a:ext cx="1131570" cy="662940"/>
          </a:xfrm>
          <a:prstGeom prst="rect">
            <a:avLst/>
          </a:prstGeom>
          <a:noFill/>
          <a:ln>
            <a:noFill/>
          </a:ln>
        </p:spPr>
      </p:pic>
      <p:pic>
        <p:nvPicPr>
          <p:cNvPr id="7" name="Slika 6"/>
          <p:cNvPicPr/>
          <p:nvPr/>
        </p:nvPicPr>
        <p:blipFill>
          <a:blip r:embed="rId5" cstate="print">
            <a:extLst>
              <a:ext uri="{28A0092B-C50C-407E-A947-70E740481C1C}">
                <a14:useLocalDpi xmlns:a14="http://schemas.microsoft.com/office/drawing/2010/main" val="0"/>
              </a:ext>
            </a:extLst>
          </a:blip>
          <a:stretch>
            <a:fillRect/>
          </a:stretch>
        </p:blipFill>
        <p:spPr>
          <a:xfrm>
            <a:off x="6948264" y="5930991"/>
            <a:ext cx="2063115" cy="843533"/>
          </a:xfrm>
          <a:prstGeom prst="rect">
            <a:avLst/>
          </a:prstGeom>
        </p:spPr>
      </p:pic>
      <p:sp>
        <p:nvSpPr>
          <p:cNvPr id="10" name="TextBox 9"/>
          <p:cNvSpPr txBox="1"/>
          <p:nvPr/>
        </p:nvSpPr>
        <p:spPr>
          <a:xfrm>
            <a:off x="965115" y="2573610"/>
            <a:ext cx="7290489" cy="4708981"/>
          </a:xfrm>
          <a:prstGeom prst="rect">
            <a:avLst/>
          </a:prstGeom>
          <a:noFill/>
        </p:spPr>
        <p:txBody>
          <a:bodyPr wrap="square" rtlCol="0">
            <a:spAutoFit/>
          </a:bodyPr>
          <a:lstStyle/>
          <a:p>
            <a:r>
              <a:rPr lang="sl-SI" sz="2400" b="1" dirty="0"/>
              <a:t>MLAH</a:t>
            </a:r>
          </a:p>
          <a:p>
            <a:r>
              <a:rPr lang="sl-SI" sz="2400" b="1" dirty="0" smtClean="0"/>
              <a:t>(</a:t>
            </a:r>
            <a:r>
              <a:rPr lang="sl-SI" sz="2400" b="1" dirty="0" err="1" smtClean="0"/>
              <a:t>minority</a:t>
            </a:r>
            <a:r>
              <a:rPr lang="sl-SI" sz="2400" b="1" dirty="0" smtClean="0"/>
              <a:t> </a:t>
            </a:r>
            <a:r>
              <a:rPr lang="sl-SI" sz="2400" b="1" dirty="0" err="1" smtClean="0"/>
              <a:t>language</a:t>
            </a:r>
            <a:r>
              <a:rPr lang="sl-SI" sz="2400" b="1" dirty="0" smtClean="0"/>
              <a:t> is </a:t>
            </a:r>
            <a:r>
              <a:rPr lang="sl-SI" sz="2400" b="1" dirty="0" err="1" smtClean="0"/>
              <a:t>spoken</a:t>
            </a:r>
            <a:r>
              <a:rPr lang="sl-SI" sz="2400" b="1" dirty="0" smtClean="0"/>
              <a:t> at home)</a:t>
            </a:r>
          </a:p>
          <a:p>
            <a:pPr marL="342900" indent="-342900">
              <a:buFontTx/>
              <a:buChar char="-"/>
            </a:pPr>
            <a:r>
              <a:rPr lang="sl-SI" dirty="0" smtClean="0"/>
              <a:t>Praktična za družine, ki so se v okolje priselile z že starejšimi otroci</a:t>
            </a:r>
          </a:p>
          <a:p>
            <a:pPr marL="342900" indent="-342900">
              <a:buFontTx/>
              <a:buChar char="-"/>
            </a:pPr>
            <a:r>
              <a:rPr lang="sl-SI" dirty="0" smtClean="0"/>
              <a:t>PREDNOST: družina govori isti jezik, otrok je izpostavljen manjšinskem jeziku, in ga zato hitreje in na višji ravni usvoji.</a:t>
            </a:r>
          </a:p>
          <a:p>
            <a:pPr marL="342900" indent="-342900">
              <a:buFontTx/>
              <a:buChar char="-"/>
            </a:pPr>
            <a:r>
              <a:rPr lang="sl-SI" dirty="0" smtClean="0"/>
              <a:t>SLABOSTI: Metoda se lahko uveljavlja le, če vsi družinski člani govorijo manjšinski jezik. Naglasi tujega govorca manjšinskega jezika lahko vplivajo na otrokovo izgovorjavo, starš, ki je govorec dominantnega jezika, se lahko počuti nesamozavestno pri komunikaciji. </a:t>
            </a:r>
          </a:p>
          <a:p>
            <a:pPr marL="342900" indent="-342900">
              <a:buFontTx/>
              <a:buChar char="-"/>
            </a:pPr>
            <a:endParaRPr lang="sl-SI" dirty="0" smtClean="0"/>
          </a:p>
          <a:p>
            <a:pPr marL="342900" indent="-342900">
              <a:buFontTx/>
              <a:buChar char="-"/>
            </a:pPr>
            <a:endParaRPr lang="sl-SI" sz="2400" dirty="0"/>
          </a:p>
          <a:p>
            <a:pPr marL="342900" indent="-342900">
              <a:buFontTx/>
              <a:buChar char="-"/>
            </a:pPr>
            <a:endParaRPr lang="sl-SI" sz="2400" dirty="0"/>
          </a:p>
          <a:p>
            <a:r>
              <a:rPr lang="sl-SI" sz="2400" dirty="0"/>
              <a:t/>
            </a:r>
            <a:br>
              <a:rPr lang="sl-SI" sz="2400" dirty="0"/>
            </a:br>
            <a:r>
              <a:rPr lang="sl-SI" dirty="0"/>
              <a:t/>
            </a:r>
            <a:br>
              <a:rPr lang="sl-SI" dirty="0"/>
            </a:br>
            <a:endParaRPr lang="sl-SI" dirty="0"/>
          </a:p>
        </p:txBody>
      </p:sp>
    </p:spTree>
    <p:extLst>
      <p:ext uri="{BB962C8B-B14F-4D97-AF65-F5344CB8AC3E}">
        <p14:creationId xmlns:p14="http://schemas.microsoft.com/office/powerpoint/2010/main" val="380779912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95536" y="692696"/>
            <a:ext cx="8062664" cy="3051770"/>
          </a:xfrm>
        </p:spPr>
        <p:txBody>
          <a:bodyPr/>
          <a:lstStyle/>
          <a:p>
            <a:r>
              <a:rPr lang="sl-SI" dirty="0" smtClean="0"/>
              <a:t>METODE ZA ZGODNJE UČENJE JEZIKA</a:t>
            </a:r>
            <a:br>
              <a:rPr lang="sl-SI" dirty="0" smtClean="0"/>
            </a:br>
            <a:endParaRPr lang="sl-SI" dirty="0"/>
          </a:p>
        </p:txBody>
      </p:sp>
      <p:sp>
        <p:nvSpPr>
          <p:cNvPr id="3" name="Podnaslov 2"/>
          <p:cNvSpPr>
            <a:spLocks noGrp="1"/>
          </p:cNvSpPr>
          <p:nvPr>
            <p:ph type="subTitle" idx="1"/>
          </p:nvPr>
        </p:nvSpPr>
        <p:spPr>
          <a:xfrm>
            <a:off x="1397521" y="3356992"/>
            <a:ext cx="6400800" cy="2779742"/>
          </a:xfrm>
        </p:spPr>
        <p:txBody>
          <a:bodyPr>
            <a:normAutofit lnSpcReduction="10000"/>
          </a:bodyPr>
          <a:lstStyle/>
          <a:p>
            <a:endParaRPr lang="sl-SI" dirty="0" smtClean="0"/>
          </a:p>
          <a:p>
            <a:endParaRPr lang="sl-SI" dirty="0"/>
          </a:p>
          <a:p>
            <a:endParaRPr lang="sl-SI" dirty="0" smtClean="0"/>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4">
            <a:extLst>
              <a:ext uri="{28A0092B-C50C-407E-A947-70E740481C1C}">
                <a14:useLocalDpi xmlns:a14="http://schemas.microsoft.com/office/drawing/2010/main" val="0"/>
              </a:ext>
            </a:extLst>
          </a:blip>
          <a:srcRect/>
          <a:stretch>
            <a:fillRect/>
          </a:stretch>
        </p:blipFill>
        <p:spPr bwMode="auto">
          <a:xfrm>
            <a:off x="179512" y="6021288"/>
            <a:ext cx="1131570" cy="662940"/>
          </a:xfrm>
          <a:prstGeom prst="rect">
            <a:avLst/>
          </a:prstGeom>
          <a:noFill/>
          <a:ln>
            <a:noFill/>
          </a:ln>
        </p:spPr>
      </p:pic>
      <p:pic>
        <p:nvPicPr>
          <p:cNvPr id="7" name="Slika 6"/>
          <p:cNvPicPr/>
          <p:nvPr/>
        </p:nvPicPr>
        <p:blipFill>
          <a:blip r:embed="rId5" cstate="print">
            <a:extLst>
              <a:ext uri="{28A0092B-C50C-407E-A947-70E740481C1C}">
                <a14:useLocalDpi xmlns:a14="http://schemas.microsoft.com/office/drawing/2010/main" val="0"/>
              </a:ext>
            </a:extLst>
          </a:blip>
          <a:stretch>
            <a:fillRect/>
          </a:stretch>
        </p:blipFill>
        <p:spPr>
          <a:xfrm>
            <a:off x="6948264" y="5930991"/>
            <a:ext cx="2063115" cy="843533"/>
          </a:xfrm>
          <a:prstGeom prst="rect">
            <a:avLst/>
          </a:prstGeom>
        </p:spPr>
      </p:pic>
      <p:sp>
        <p:nvSpPr>
          <p:cNvPr id="10" name="TextBox 9"/>
          <p:cNvSpPr txBox="1"/>
          <p:nvPr/>
        </p:nvSpPr>
        <p:spPr>
          <a:xfrm>
            <a:off x="965115" y="2573610"/>
            <a:ext cx="7290489" cy="4339650"/>
          </a:xfrm>
          <a:prstGeom prst="rect">
            <a:avLst/>
          </a:prstGeom>
          <a:noFill/>
        </p:spPr>
        <p:txBody>
          <a:bodyPr wrap="square" rtlCol="0">
            <a:spAutoFit/>
          </a:bodyPr>
          <a:lstStyle/>
          <a:p>
            <a:r>
              <a:rPr lang="sl-SI" sz="2400" b="1" dirty="0" err="1"/>
              <a:t>Context</a:t>
            </a:r>
            <a:r>
              <a:rPr lang="sl-SI" sz="2400" b="1" dirty="0"/>
              <a:t> </a:t>
            </a:r>
            <a:r>
              <a:rPr lang="sl-SI" sz="2400" b="1" dirty="0" err="1"/>
              <a:t>or</a:t>
            </a:r>
            <a:r>
              <a:rPr lang="sl-SI" sz="2400" b="1" dirty="0"/>
              <a:t> Time &amp; Place</a:t>
            </a:r>
          </a:p>
          <a:p>
            <a:pPr marL="342900" indent="-342900">
              <a:buFontTx/>
              <a:buChar char="-"/>
            </a:pPr>
            <a:r>
              <a:rPr lang="sl-SI" dirty="0" smtClean="0"/>
              <a:t>Metoda, po kateri se določeni jezik govori v določenih okoliščinah, v določenem času ali na določenem mestu. Na primer: ko so na obisku družinski prijatelji, se govori jezik, ki ga vsi razumejo. Za kosilo se pogovarjamo v enem, za večerjo pa v drugem jeziku.</a:t>
            </a:r>
          </a:p>
          <a:p>
            <a:pPr marL="342900" indent="-342900">
              <a:buFontTx/>
              <a:buChar char="-"/>
            </a:pPr>
            <a:endParaRPr lang="sl-SI" dirty="0" smtClean="0"/>
          </a:p>
          <a:p>
            <a:pPr marL="342900" indent="-342900">
              <a:buFontTx/>
              <a:buChar char="-"/>
            </a:pPr>
            <a:r>
              <a:rPr lang="sl-SI" dirty="0" smtClean="0"/>
              <a:t>PREDNOST: Kontinuirana izpostavljenost različnim jezikom skozi dan.</a:t>
            </a:r>
          </a:p>
          <a:p>
            <a:pPr marL="342900" indent="-342900">
              <a:buFontTx/>
              <a:buChar char="-"/>
            </a:pPr>
            <a:r>
              <a:rPr lang="sl-SI" dirty="0" smtClean="0"/>
              <a:t>SLABOSTI: Pomanjkanje doslednosti, ki lahko pripelje do mešanja jezikov tudi v odrasli dobi.</a:t>
            </a:r>
          </a:p>
          <a:p>
            <a:pPr marL="342900" indent="-342900">
              <a:buFontTx/>
              <a:buChar char="-"/>
            </a:pPr>
            <a:endParaRPr lang="sl-SI" sz="2400" dirty="0"/>
          </a:p>
          <a:p>
            <a:pPr marL="342900" indent="-342900">
              <a:buFontTx/>
              <a:buChar char="-"/>
            </a:pPr>
            <a:endParaRPr lang="sl-SI" sz="2400" dirty="0"/>
          </a:p>
          <a:p>
            <a:r>
              <a:rPr lang="sl-SI" sz="2400" dirty="0"/>
              <a:t/>
            </a:r>
            <a:br>
              <a:rPr lang="sl-SI" sz="2400" dirty="0"/>
            </a:br>
            <a:r>
              <a:rPr lang="sl-SI" dirty="0"/>
              <a:t/>
            </a:r>
            <a:br>
              <a:rPr lang="sl-SI" dirty="0"/>
            </a:br>
            <a:endParaRPr lang="sl-SI" dirty="0"/>
          </a:p>
        </p:txBody>
      </p:sp>
    </p:spTree>
    <p:extLst>
      <p:ext uri="{BB962C8B-B14F-4D97-AF65-F5344CB8AC3E}">
        <p14:creationId xmlns:p14="http://schemas.microsoft.com/office/powerpoint/2010/main" val="269120261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23528" y="233214"/>
            <a:ext cx="8062664" cy="3051770"/>
          </a:xfrm>
        </p:spPr>
        <p:txBody>
          <a:bodyPr/>
          <a:lstStyle/>
          <a:p>
            <a:r>
              <a:rPr lang="sl-SI" dirty="0" smtClean="0"/>
              <a:t/>
            </a:r>
            <a:br>
              <a:rPr lang="sl-SI" dirty="0" smtClean="0"/>
            </a:br>
            <a:r>
              <a:rPr lang="sl-SI" dirty="0" smtClean="0"/>
              <a:t>DVOJEZIČNOST V SLOVENIJI</a:t>
            </a:r>
            <a:endParaRPr lang="sl-SI" dirty="0"/>
          </a:p>
        </p:txBody>
      </p:sp>
      <p:sp>
        <p:nvSpPr>
          <p:cNvPr id="3" name="Podnaslov 2"/>
          <p:cNvSpPr>
            <a:spLocks noGrp="1"/>
          </p:cNvSpPr>
          <p:nvPr>
            <p:ph type="subTitle" idx="1"/>
          </p:nvPr>
        </p:nvSpPr>
        <p:spPr>
          <a:xfrm>
            <a:off x="1397521" y="3356992"/>
            <a:ext cx="6400800" cy="2779742"/>
          </a:xfrm>
        </p:spPr>
        <p:txBody>
          <a:bodyPr>
            <a:normAutofit lnSpcReduction="10000"/>
          </a:bodyPr>
          <a:lstStyle/>
          <a:p>
            <a:endParaRPr lang="sl-SI" dirty="0" smtClean="0"/>
          </a:p>
          <a:p>
            <a:endParaRPr lang="sl-SI" dirty="0"/>
          </a:p>
          <a:p>
            <a:endParaRPr lang="sl-SI" dirty="0" smtClean="0"/>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3">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5">
            <a:extLst>
              <a:ext uri="{28A0092B-C50C-407E-A947-70E740481C1C}">
                <a14:useLocalDpi xmlns:a14="http://schemas.microsoft.com/office/drawing/2010/main" val="0"/>
              </a:ext>
            </a:extLst>
          </a:blip>
          <a:srcRect/>
          <a:stretch>
            <a:fillRect/>
          </a:stretch>
        </p:blipFill>
        <p:spPr bwMode="auto">
          <a:xfrm>
            <a:off x="179512" y="6021288"/>
            <a:ext cx="1131570" cy="662940"/>
          </a:xfrm>
          <a:prstGeom prst="rect">
            <a:avLst/>
          </a:prstGeom>
          <a:noFill/>
          <a:ln>
            <a:noFill/>
          </a:ln>
        </p:spPr>
      </p:pic>
      <p:pic>
        <p:nvPicPr>
          <p:cNvPr id="7" name="Slika 6"/>
          <p:cNvPicPr/>
          <p:nvPr/>
        </p:nvPicPr>
        <p:blipFill>
          <a:blip r:embed="rId6" cstate="print">
            <a:extLst>
              <a:ext uri="{28A0092B-C50C-407E-A947-70E740481C1C}">
                <a14:useLocalDpi xmlns:a14="http://schemas.microsoft.com/office/drawing/2010/main" val="0"/>
              </a:ext>
            </a:extLst>
          </a:blip>
          <a:stretch>
            <a:fillRect/>
          </a:stretch>
        </p:blipFill>
        <p:spPr>
          <a:xfrm>
            <a:off x="6948264" y="5930991"/>
            <a:ext cx="2063115" cy="843533"/>
          </a:xfrm>
          <a:prstGeom prst="rect">
            <a:avLst/>
          </a:prstGeom>
        </p:spPr>
      </p:pic>
      <p:sp>
        <p:nvSpPr>
          <p:cNvPr id="8" name="TextBox 7"/>
          <p:cNvSpPr txBox="1"/>
          <p:nvPr/>
        </p:nvSpPr>
        <p:spPr>
          <a:xfrm>
            <a:off x="948237" y="2737688"/>
            <a:ext cx="7656212" cy="2862322"/>
          </a:xfrm>
          <a:prstGeom prst="rect">
            <a:avLst/>
          </a:prstGeom>
          <a:noFill/>
        </p:spPr>
        <p:txBody>
          <a:bodyPr wrap="square" rtlCol="0">
            <a:spAutoFit/>
          </a:bodyPr>
          <a:lstStyle/>
          <a:p>
            <a:r>
              <a:rPr lang="sl-SI" dirty="0" smtClean="0"/>
              <a:t>Slovenska ustava vsem manjšinam in etničnim skupnostim priznava pravico do izražanja v svojem maternem jeziku.</a:t>
            </a:r>
          </a:p>
          <a:p>
            <a:endParaRPr lang="sl-SI" dirty="0"/>
          </a:p>
          <a:p>
            <a:r>
              <a:rPr lang="sl-SI" dirty="0" smtClean="0"/>
              <a:t>DVOJEZIČNA OBMOČJA so le tista območja, na katerih se uradno uporabljata dva jezika.</a:t>
            </a:r>
          </a:p>
          <a:p>
            <a:endParaRPr lang="sl-SI" dirty="0"/>
          </a:p>
          <a:p>
            <a:r>
              <a:rPr lang="sl-SI" dirty="0" smtClean="0"/>
              <a:t>DVOJEZIČNI ALI VEČJEZIČNI GOVORCI pa so prav vsi, ki obvladajo dva ali več jezikov in jih tudi redno uporabljajo.</a:t>
            </a:r>
          </a:p>
          <a:p>
            <a:endParaRPr lang="sl-SI" dirty="0"/>
          </a:p>
          <a:p>
            <a:endParaRPr lang="sl-SI" dirty="0"/>
          </a:p>
        </p:txBody>
      </p:sp>
    </p:spTree>
    <p:extLst>
      <p:ext uri="{BB962C8B-B14F-4D97-AF65-F5344CB8AC3E}">
        <p14:creationId xmlns:p14="http://schemas.microsoft.com/office/powerpoint/2010/main" val="9870836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23528" y="233214"/>
            <a:ext cx="8062664" cy="3051770"/>
          </a:xfrm>
        </p:spPr>
        <p:txBody>
          <a:bodyPr/>
          <a:lstStyle/>
          <a:p>
            <a:r>
              <a:rPr lang="sl-SI" dirty="0" smtClean="0"/>
              <a:t/>
            </a:r>
            <a:br>
              <a:rPr lang="sl-SI" dirty="0" smtClean="0"/>
            </a:br>
            <a:r>
              <a:rPr lang="sl-SI" dirty="0" smtClean="0"/>
              <a:t>ZANIMIVOSTI</a:t>
            </a:r>
            <a:endParaRPr lang="sl-SI" dirty="0"/>
          </a:p>
        </p:txBody>
      </p:sp>
      <p:sp>
        <p:nvSpPr>
          <p:cNvPr id="3" name="Podnaslov 2"/>
          <p:cNvSpPr>
            <a:spLocks noGrp="1"/>
          </p:cNvSpPr>
          <p:nvPr>
            <p:ph type="subTitle" idx="1"/>
          </p:nvPr>
        </p:nvSpPr>
        <p:spPr>
          <a:xfrm>
            <a:off x="1397521" y="3356992"/>
            <a:ext cx="6400800" cy="2779742"/>
          </a:xfrm>
        </p:spPr>
        <p:txBody>
          <a:bodyPr>
            <a:normAutofit lnSpcReduction="10000"/>
          </a:bodyPr>
          <a:lstStyle/>
          <a:p>
            <a:endParaRPr lang="sl-SI" dirty="0" smtClean="0"/>
          </a:p>
          <a:p>
            <a:endParaRPr lang="sl-SI" dirty="0"/>
          </a:p>
          <a:p>
            <a:endParaRPr lang="sl-SI" dirty="0" smtClean="0"/>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3">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5">
            <a:extLst>
              <a:ext uri="{28A0092B-C50C-407E-A947-70E740481C1C}">
                <a14:useLocalDpi xmlns:a14="http://schemas.microsoft.com/office/drawing/2010/main" val="0"/>
              </a:ext>
            </a:extLst>
          </a:blip>
          <a:srcRect/>
          <a:stretch>
            <a:fillRect/>
          </a:stretch>
        </p:blipFill>
        <p:spPr bwMode="auto">
          <a:xfrm>
            <a:off x="179512" y="6021288"/>
            <a:ext cx="1131570" cy="662940"/>
          </a:xfrm>
          <a:prstGeom prst="rect">
            <a:avLst/>
          </a:prstGeom>
          <a:noFill/>
          <a:ln>
            <a:noFill/>
          </a:ln>
        </p:spPr>
      </p:pic>
      <p:pic>
        <p:nvPicPr>
          <p:cNvPr id="7" name="Slika 6"/>
          <p:cNvPicPr/>
          <p:nvPr/>
        </p:nvPicPr>
        <p:blipFill>
          <a:blip r:embed="rId6" cstate="print">
            <a:extLst>
              <a:ext uri="{28A0092B-C50C-407E-A947-70E740481C1C}">
                <a14:useLocalDpi xmlns:a14="http://schemas.microsoft.com/office/drawing/2010/main" val="0"/>
              </a:ext>
            </a:extLst>
          </a:blip>
          <a:stretch>
            <a:fillRect/>
          </a:stretch>
        </p:blipFill>
        <p:spPr>
          <a:xfrm>
            <a:off x="6948264" y="5930991"/>
            <a:ext cx="2063115" cy="843533"/>
          </a:xfrm>
          <a:prstGeom prst="rect">
            <a:avLst/>
          </a:prstGeom>
        </p:spPr>
      </p:pic>
      <p:sp>
        <p:nvSpPr>
          <p:cNvPr id="8" name="TextBox 7"/>
          <p:cNvSpPr txBox="1"/>
          <p:nvPr/>
        </p:nvSpPr>
        <p:spPr>
          <a:xfrm>
            <a:off x="948237" y="2420888"/>
            <a:ext cx="7656212" cy="2862322"/>
          </a:xfrm>
          <a:prstGeom prst="rect">
            <a:avLst/>
          </a:prstGeom>
          <a:noFill/>
        </p:spPr>
        <p:txBody>
          <a:bodyPr wrap="square" rtlCol="0">
            <a:spAutoFit/>
          </a:bodyPr>
          <a:lstStyle/>
          <a:p>
            <a:pPr marL="285750" indent="-285750">
              <a:buFontTx/>
              <a:buChar char="-"/>
            </a:pPr>
            <a:r>
              <a:rPr lang="sl-SI" dirty="0" smtClean="0"/>
              <a:t>Večjezični govorci se lahko poistovetijo in lahko pripadajo </a:t>
            </a:r>
            <a:r>
              <a:rPr lang="sl-SI" dirty="0" err="1" smtClean="0"/>
              <a:t>večim</a:t>
            </a:r>
            <a:r>
              <a:rPr lang="sl-SI" dirty="0" smtClean="0"/>
              <a:t> kulturam na enkrat</a:t>
            </a:r>
          </a:p>
          <a:p>
            <a:pPr marL="285750" indent="-285750">
              <a:buFontTx/>
              <a:buChar char="-"/>
            </a:pPr>
            <a:r>
              <a:rPr lang="sl-SI" dirty="0" smtClean="0"/>
              <a:t>Večjezični govorci, ko spremenijo jezik, lahko spremenijo tudi svoj nastop, odnos in način govora. Občasno pride tudi do rahlih sprememb osebnosti.</a:t>
            </a:r>
          </a:p>
          <a:p>
            <a:pPr marL="285750" indent="-285750">
              <a:buFontTx/>
              <a:buChar char="-"/>
            </a:pPr>
            <a:r>
              <a:rPr lang="sl-SI" dirty="0" smtClean="0"/>
              <a:t>Večjezični ljudje ne prevajajo dobesedno en jezik v drugi, ker lahko razmišljajo v obeh jezikih.</a:t>
            </a:r>
          </a:p>
          <a:p>
            <a:pPr marL="285750" indent="-285750">
              <a:buFontTx/>
              <a:buChar char="-"/>
            </a:pPr>
            <a:r>
              <a:rPr lang="sl-SI" dirty="0" smtClean="0"/>
              <a:t>Večjezični ljudje lahko razmišljajo v okvirju določene kulture, odvisno od spremembe jezika.</a:t>
            </a:r>
          </a:p>
          <a:p>
            <a:pPr marL="285750" indent="-285750">
              <a:buFontTx/>
              <a:buChar char="-"/>
            </a:pPr>
            <a:r>
              <a:rPr lang="sl-SI" dirty="0" smtClean="0"/>
              <a:t>Otroci, ki se zgodaj naučijo dveh ali več jezikov, so odlični matematiki!</a:t>
            </a:r>
            <a:endParaRPr lang="sl-SI" dirty="0"/>
          </a:p>
          <a:p>
            <a:endParaRPr lang="sl-SI" dirty="0"/>
          </a:p>
        </p:txBody>
      </p:sp>
    </p:spTree>
    <p:extLst>
      <p:ext uri="{BB962C8B-B14F-4D97-AF65-F5344CB8AC3E}">
        <p14:creationId xmlns:p14="http://schemas.microsoft.com/office/powerpoint/2010/main" val="90242303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23528" y="233214"/>
            <a:ext cx="8062664" cy="3051770"/>
          </a:xfrm>
        </p:spPr>
        <p:txBody>
          <a:bodyPr>
            <a:normAutofit fontScale="90000"/>
          </a:bodyPr>
          <a:lstStyle/>
          <a:p>
            <a:r>
              <a:rPr lang="sl-SI" dirty="0" smtClean="0"/>
              <a:t/>
            </a:r>
            <a:br>
              <a:rPr lang="sl-SI" dirty="0" smtClean="0"/>
            </a:br>
            <a:r>
              <a:rPr lang="sl-SI" dirty="0"/>
              <a:t/>
            </a:r>
            <a:br>
              <a:rPr lang="sl-SI" dirty="0"/>
            </a:br>
            <a:r>
              <a:rPr lang="sl-SI" dirty="0" smtClean="0"/>
              <a:t>VAJE</a:t>
            </a:r>
            <a:br>
              <a:rPr lang="sl-SI" dirty="0" smtClean="0"/>
            </a:br>
            <a:r>
              <a:rPr lang="sl-SI" dirty="0" smtClean="0"/>
              <a:t/>
            </a:r>
            <a:br>
              <a:rPr lang="sl-SI" dirty="0" smtClean="0"/>
            </a:br>
            <a:endParaRPr lang="sl-SI" dirty="0"/>
          </a:p>
        </p:txBody>
      </p:sp>
      <p:sp>
        <p:nvSpPr>
          <p:cNvPr id="3" name="Podnaslov 2"/>
          <p:cNvSpPr>
            <a:spLocks noGrp="1"/>
          </p:cNvSpPr>
          <p:nvPr>
            <p:ph type="subTitle" idx="1"/>
          </p:nvPr>
        </p:nvSpPr>
        <p:spPr>
          <a:xfrm>
            <a:off x="1397521" y="3356992"/>
            <a:ext cx="6400800" cy="2779742"/>
          </a:xfrm>
        </p:spPr>
        <p:txBody>
          <a:bodyPr>
            <a:normAutofit lnSpcReduction="10000"/>
          </a:bodyPr>
          <a:lstStyle/>
          <a:p>
            <a:endParaRPr lang="sl-SI" dirty="0" smtClean="0"/>
          </a:p>
          <a:p>
            <a:endParaRPr lang="sl-SI" dirty="0"/>
          </a:p>
          <a:p>
            <a:endParaRPr lang="sl-SI" dirty="0" smtClean="0"/>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3">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5">
            <a:extLst>
              <a:ext uri="{28A0092B-C50C-407E-A947-70E740481C1C}">
                <a14:useLocalDpi xmlns:a14="http://schemas.microsoft.com/office/drawing/2010/main" val="0"/>
              </a:ext>
            </a:extLst>
          </a:blip>
          <a:srcRect/>
          <a:stretch>
            <a:fillRect/>
          </a:stretch>
        </p:blipFill>
        <p:spPr bwMode="auto">
          <a:xfrm>
            <a:off x="179512" y="6021288"/>
            <a:ext cx="1131570" cy="662940"/>
          </a:xfrm>
          <a:prstGeom prst="rect">
            <a:avLst/>
          </a:prstGeom>
          <a:noFill/>
          <a:ln>
            <a:noFill/>
          </a:ln>
        </p:spPr>
      </p:pic>
      <p:pic>
        <p:nvPicPr>
          <p:cNvPr id="7" name="Slika 6"/>
          <p:cNvPicPr/>
          <p:nvPr/>
        </p:nvPicPr>
        <p:blipFill>
          <a:blip r:embed="rId6" cstate="print">
            <a:extLst>
              <a:ext uri="{28A0092B-C50C-407E-A947-70E740481C1C}">
                <a14:useLocalDpi xmlns:a14="http://schemas.microsoft.com/office/drawing/2010/main" val="0"/>
              </a:ext>
            </a:extLst>
          </a:blip>
          <a:stretch>
            <a:fillRect/>
          </a:stretch>
        </p:blipFill>
        <p:spPr>
          <a:xfrm>
            <a:off x="6948264" y="5930991"/>
            <a:ext cx="2063115" cy="843533"/>
          </a:xfrm>
          <a:prstGeom prst="rect">
            <a:avLst/>
          </a:prstGeom>
        </p:spPr>
      </p:pic>
      <p:sp>
        <p:nvSpPr>
          <p:cNvPr id="8" name="TextBox 7"/>
          <p:cNvSpPr txBox="1"/>
          <p:nvPr/>
        </p:nvSpPr>
        <p:spPr>
          <a:xfrm>
            <a:off x="550749" y="2322746"/>
            <a:ext cx="7704856" cy="3046988"/>
          </a:xfrm>
          <a:prstGeom prst="rect">
            <a:avLst/>
          </a:prstGeom>
          <a:noFill/>
        </p:spPr>
        <p:txBody>
          <a:bodyPr wrap="square" rtlCol="0">
            <a:spAutoFit/>
          </a:bodyPr>
          <a:lstStyle/>
          <a:p>
            <a:pPr marL="342900" indent="-342900">
              <a:buFontTx/>
              <a:buChar char="-"/>
            </a:pPr>
            <a:r>
              <a:rPr lang="sl-SI" sz="2400" dirty="0" smtClean="0"/>
              <a:t>Z svojo družino preizkusi vsako izmed metod za učenje jezika.</a:t>
            </a:r>
          </a:p>
          <a:p>
            <a:pPr marL="342900" indent="-342900">
              <a:buFontTx/>
              <a:buChar char="-"/>
            </a:pPr>
            <a:r>
              <a:rPr lang="sl-SI" sz="2400" dirty="0" smtClean="0"/>
              <a:t>Odloči se katera metoda je za vas najbolj primerna</a:t>
            </a:r>
          </a:p>
          <a:p>
            <a:pPr marL="342900" indent="-342900">
              <a:buFontTx/>
              <a:buChar char="-"/>
            </a:pPr>
            <a:r>
              <a:rPr lang="sl-SI" sz="2400" dirty="0" smtClean="0"/>
              <a:t>Sestavi esej dolg 350 besed v vsakem izmed svojih jezikov</a:t>
            </a:r>
          </a:p>
          <a:p>
            <a:pPr marL="342900" indent="-342900">
              <a:buFontTx/>
              <a:buChar char="-"/>
            </a:pPr>
            <a:r>
              <a:rPr lang="sl-SI" sz="2400" dirty="0" smtClean="0"/>
              <a:t>Prevedi 350 besed dolg tekst iz prvega v drugi jezik in obratno.</a:t>
            </a:r>
          </a:p>
          <a:p>
            <a:pPr marL="342900" indent="-342900">
              <a:buFontTx/>
              <a:buChar char="-"/>
            </a:pPr>
            <a:endParaRPr lang="sl-SI" sz="2400" dirty="0" smtClean="0"/>
          </a:p>
          <a:p>
            <a:pPr marL="342900" indent="-342900">
              <a:buFontTx/>
              <a:buChar char="-"/>
            </a:pPr>
            <a:endParaRPr lang="sl-SI" sz="2400" dirty="0" smtClean="0"/>
          </a:p>
        </p:txBody>
      </p:sp>
    </p:spTree>
    <p:extLst>
      <p:ext uri="{BB962C8B-B14F-4D97-AF65-F5344CB8AC3E}">
        <p14:creationId xmlns:p14="http://schemas.microsoft.com/office/powerpoint/2010/main" val="373054100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95536" y="953294"/>
            <a:ext cx="8062664" cy="3051770"/>
          </a:xfrm>
        </p:spPr>
        <p:txBody>
          <a:bodyPr/>
          <a:lstStyle/>
          <a:p>
            <a:r>
              <a:rPr lang="sl-SI" dirty="0" smtClean="0"/>
              <a:t>KAJ JE VEČJEZIČNOST</a:t>
            </a:r>
            <a:br>
              <a:rPr lang="sl-SI" dirty="0" smtClean="0"/>
            </a:br>
            <a:r>
              <a:rPr lang="sl-SI" dirty="0" smtClean="0"/>
              <a:t/>
            </a:r>
            <a:br>
              <a:rPr lang="sl-SI" dirty="0" smtClean="0"/>
            </a:br>
            <a:endParaRPr lang="sl-SI" dirty="0"/>
          </a:p>
        </p:txBody>
      </p:sp>
      <p:sp>
        <p:nvSpPr>
          <p:cNvPr id="3" name="Podnaslov 2"/>
          <p:cNvSpPr>
            <a:spLocks noGrp="1"/>
          </p:cNvSpPr>
          <p:nvPr>
            <p:ph type="subTitle" idx="1"/>
          </p:nvPr>
        </p:nvSpPr>
        <p:spPr>
          <a:xfrm>
            <a:off x="1397521" y="3356992"/>
            <a:ext cx="6400800" cy="2779742"/>
          </a:xfrm>
        </p:spPr>
        <p:txBody>
          <a:bodyPr>
            <a:normAutofit lnSpcReduction="10000"/>
          </a:bodyPr>
          <a:lstStyle/>
          <a:p>
            <a:endParaRPr lang="sl-SI" dirty="0" smtClean="0"/>
          </a:p>
          <a:p>
            <a:endParaRPr lang="sl-SI" dirty="0"/>
          </a:p>
          <a:p>
            <a:endParaRPr lang="sl-SI" dirty="0" smtClean="0"/>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4">
            <a:extLst>
              <a:ext uri="{28A0092B-C50C-407E-A947-70E740481C1C}">
                <a14:useLocalDpi xmlns:a14="http://schemas.microsoft.com/office/drawing/2010/main" val="0"/>
              </a:ext>
            </a:extLst>
          </a:blip>
          <a:srcRect/>
          <a:stretch>
            <a:fillRect/>
          </a:stretch>
        </p:blipFill>
        <p:spPr bwMode="auto">
          <a:xfrm>
            <a:off x="179512" y="6021288"/>
            <a:ext cx="1131570" cy="662940"/>
          </a:xfrm>
          <a:prstGeom prst="rect">
            <a:avLst/>
          </a:prstGeom>
          <a:noFill/>
          <a:ln>
            <a:noFill/>
          </a:ln>
        </p:spPr>
      </p:pic>
      <p:pic>
        <p:nvPicPr>
          <p:cNvPr id="7" name="Slika 6"/>
          <p:cNvPicPr/>
          <p:nvPr/>
        </p:nvPicPr>
        <p:blipFill>
          <a:blip r:embed="rId5" cstate="print">
            <a:extLst>
              <a:ext uri="{28A0092B-C50C-407E-A947-70E740481C1C}">
                <a14:useLocalDpi xmlns:a14="http://schemas.microsoft.com/office/drawing/2010/main" val="0"/>
              </a:ext>
            </a:extLst>
          </a:blip>
          <a:stretch>
            <a:fillRect/>
          </a:stretch>
        </p:blipFill>
        <p:spPr>
          <a:xfrm>
            <a:off x="6948264" y="5930991"/>
            <a:ext cx="2063115" cy="843533"/>
          </a:xfrm>
          <a:prstGeom prst="rect">
            <a:avLst/>
          </a:prstGeom>
        </p:spPr>
      </p:pic>
      <p:sp>
        <p:nvSpPr>
          <p:cNvPr id="9" name="TextBox 8"/>
          <p:cNvSpPr txBox="1"/>
          <p:nvPr/>
        </p:nvSpPr>
        <p:spPr>
          <a:xfrm>
            <a:off x="899592" y="2492896"/>
            <a:ext cx="7421032" cy="1754326"/>
          </a:xfrm>
          <a:prstGeom prst="rect">
            <a:avLst/>
          </a:prstGeom>
          <a:noFill/>
        </p:spPr>
        <p:txBody>
          <a:bodyPr wrap="square" rtlCol="0">
            <a:spAutoFit/>
          </a:bodyPr>
          <a:lstStyle/>
          <a:p>
            <a:r>
              <a:rPr lang="sl-SI" dirty="0"/>
              <a:t>Termin </a:t>
            </a:r>
            <a:r>
              <a:rPr lang="sl-SI" b="1" i="1" dirty="0" err="1"/>
              <a:t>dvo</a:t>
            </a:r>
            <a:r>
              <a:rPr lang="sl-SI" b="1" i="1" dirty="0"/>
              <a:t>- ali večjezičnost</a:t>
            </a:r>
            <a:r>
              <a:rPr lang="sl-SI" dirty="0"/>
              <a:t> opredeljuje govorce dveh ali več jezikov kot tudi prisotnost dveh ali več jezikov na nekem območju ali v nekem družbenem kontekstu.</a:t>
            </a:r>
            <a:br>
              <a:rPr lang="sl-SI" dirty="0"/>
            </a:br>
            <a:endParaRPr lang="sl-SI" dirty="0" smtClean="0"/>
          </a:p>
          <a:p>
            <a:r>
              <a:rPr lang="sl-SI" dirty="0"/>
              <a:t>D</a:t>
            </a:r>
            <a:r>
              <a:rPr lang="sl-SI" dirty="0" smtClean="0"/>
              <a:t>vojezični so tisti </a:t>
            </a:r>
            <a:r>
              <a:rPr lang="sl-SI" dirty="0"/>
              <a:t>govorci, ki dnevno uporabljajo dva ali več </a:t>
            </a:r>
            <a:r>
              <a:rPr lang="sl-SI" dirty="0" smtClean="0"/>
              <a:t>jezikov. </a:t>
            </a:r>
            <a:r>
              <a:rPr lang="sl-SI" dirty="0"/>
              <a:t>(</a:t>
            </a:r>
            <a:r>
              <a:rPr lang="sl-SI" dirty="0" err="1"/>
              <a:t>Grosjean</a:t>
            </a:r>
            <a:r>
              <a:rPr lang="sl-SI" dirty="0"/>
              <a:t>, 2010).</a:t>
            </a:r>
          </a:p>
        </p:txBody>
      </p:sp>
    </p:spTree>
    <p:extLst>
      <p:ext uri="{BB962C8B-B14F-4D97-AF65-F5344CB8AC3E}">
        <p14:creationId xmlns:p14="http://schemas.microsoft.com/office/powerpoint/2010/main" val="297421512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95536" y="953294"/>
            <a:ext cx="8062664" cy="3051770"/>
          </a:xfrm>
        </p:spPr>
        <p:txBody>
          <a:bodyPr/>
          <a:lstStyle/>
          <a:p>
            <a:r>
              <a:rPr lang="sl-SI" dirty="0" smtClean="0"/>
              <a:t>KDO JE NARAVNI VEČJEZIČNI GOVOREC?</a:t>
            </a:r>
            <a:br>
              <a:rPr lang="sl-SI" dirty="0" smtClean="0"/>
            </a:br>
            <a:endParaRPr lang="sl-SI" dirty="0"/>
          </a:p>
        </p:txBody>
      </p:sp>
      <p:sp>
        <p:nvSpPr>
          <p:cNvPr id="3" name="Podnaslov 2"/>
          <p:cNvSpPr>
            <a:spLocks noGrp="1"/>
          </p:cNvSpPr>
          <p:nvPr>
            <p:ph type="subTitle" idx="1"/>
          </p:nvPr>
        </p:nvSpPr>
        <p:spPr>
          <a:xfrm>
            <a:off x="1397521" y="3356992"/>
            <a:ext cx="6400800" cy="2779742"/>
          </a:xfrm>
        </p:spPr>
        <p:txBody>
          <a:bodyPr>
            <a:normAutofit lnSpcReduction="10000"/>
          </a:bodyPr>
          <a:lstStyle/>
          <a:p>
            <a:endParaRPr lang="sl-SI" dirty="0" smtClean="0"/>
          </a:p>
          <a:p>
            <a:endParaRPr lang="sl-SI" dirty="0"/>
          </a:p>
          <a:p>
            <a:endParaRPr lang="sl-SI" dirty="0" smtClean="0"/>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4">
            <a:extLst>
              <a:ext uri="{28A0092B-C50C-407E-A947-70E740481C1C}">
                <a14:useLocalDpi xmlns:a14="http://schemas.microsoft.com/office/drawing/2010/main" val="0"/>
              </a:ext>
            </a:extLst>
          </a:blip>
          <a:srcRect/>
          <a:stretch>
            <a:fillRect/>
          </a:stretch>
        </p:blipFill>
        <p:spPr bwMode="auto">
          <a:xfrm>
            <a:off x="179512" y="6021288"/>
            <a:ext cx="1131570" cy="662940"/>
          </a:xfrm>
          <a:prstGeom prst="rect">
            <a:avLst/>
          </a:prstGeom>
          <a:noFill/>
          <a:ln>
            <a:noFill/>
          </a:ln>
        </p:spPr>
      </p:pic>
      <p:pic>
        <p:nvPicPr>
          <p:cNvPr id="7" name="Slika 6"/>
          <p:cNvPicPr/>
          <p:nvPr/>
        </p:nvPicPr>
        <p:blipFill>
          <a:blip r:embed="rId5" cstate="print">
            <a:extLst>
              <a:ext uri="{28A0092B-C50C-407E-A947-70E740481C1C}">
                <a14:useLocalDpi xmlns:a14="http://schemas.microsoft.com/office/drawing/2010/main" val="0"/>
              </a:ext>
            </a:extLst>
          </a:blip>
          <a:stretch>
            <a:fillRect/>
          </a:stretch>
        </p:blipFill>
        <p:spPr>
          <a:xfrm>
            <a:off x="6948264" y="5930991"/>
            <a:ext cx="2063115" cy="843533"/>
          </a:xfrm>
          <a:prstGeom prst="rect">
            <a:avLst/>
          </a:prstGeom>
        </p:spPr>
      </p:pic>
      <p:sp>
        <p:nvSpPr>
          <p:cNvPr id="9" name="TextBox 8"/>
          <p:cNvSpPr txBox="1"/>
          <p:nvPr/>
        </p:nvSpPr>
        <p:spPr>
          <a:xfrm>
            <a:off x="899592" y="3380799"/>
            <a:ext cx="7920880" cy="1754326"/>
          </a:xfrm>
          <a:prstGeom prst="rect">
            <a:avLst/>
          </a:prstGeom>
          <a:noFill/>
        </p:spPr>
        <p:txBody>
          <a:bodyPr wrap="square" rtlCol="0">
            <a:spAutoFit/>
          </a:bodyPr>
          <a:lstStyle/>
          <a:p>
            <a:r>
              <a:rPr lang="sl-SI" dirty="0" smtClean="0"/>
              <a:t>To je oseba, ki je po naravni poti, torej brez uradnega tečaja ali šole, osvojila znanje dveh ali več jezikov. </a:t>
            </a:r>
          </a:p>
          <a:p>
            <a:endParaRPr lang="sl-SI" dirty="0" smtClean="0"/>
          </a:p>
          <a:p>
            <a:r>
              <a:rPr lang="sl-SI" dirty="0" smtClean="0"/>
              <a:t>Najbolj pogosto sta to dva jezika: </a:t>
            </a:r>
            <a:r>
              <a:rPr lang="sl-SI" b="1" dirty="0" smtClean="0"/>
              <a:t>jezik družine </a:t>
            </a:r>
            <a:r>
              <a:rPr lang="sl-SI" dirty="0" smtClean="0"/>
              <a:t>in </a:t>
            </a:r>
            <a:r>
              <a:rPr lang="sl-SI" b="1" dirty="0" smtClean="0"/>
              <a:t>jezik okolja</a:t>
            </a:r>
          </a:p>
          <a:p>
            <a:endParaRPr lang="sl-SI" b="1" dirty="0"/>
          </a:p>
          <a:p>
            <a:r>
              <a:rPr lang="sl-SI" dirty="0" smtClean="0"/>
              <a:t>Jezike večjezičnega govorca označujemo lahko tudi kot </a:t>
            </a:r>
            <a:r>
              <a:rPr lang="sl-SI" b="1" dirty="0" smtClean="0"/>
              <a:t>manjšinski </a:t>
            </a:r>
            <a:r>
              <a:rPr lang="sl-SI" dirty="0" smtClean="0"/>
              <a:t>in </a:t>
            </a:r>
            <a:r>
              <a:rPr lang="sl-SI" b="1" dirty="0" smtClean="0"/>
              <a:t>dominantni</a:t>
            </a:r>
            <a:endParaRPr lang="sl-SI" b="1" dirty="0"/>
          </a:p>
        </p:txBody>
      </p:sp>
    </p:spTree>
    <p:extLst>
      <p:ext uri="{BB962C8B-B14F-4D97-AF65-F5344CB8AC3E}">
        <p14:creationId xmlns:p14="http://schemas.microsoft.com/office/powerpoint/2010/main" val="44090986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95536" y="953294"/>
            <a:ext cx="8062664" cy="3051770"/>
          </a:xfrm>
        </p:spPr>
        <p:txBody>
          <a:bodyPr/>
          <a:lstStyle/>
          <a:p>
            <a:r>
              <a:rPr lang="sl-SI" dirty="0" smtClean="0"/>
              <a:t>MANJŠINSKI IN DOMINANTNI JEZIK</a:t>
            </a:r>
            <a:br>
              <a:rPr lang="sl-SI" dirty="0" smtClean="0"/>
            </a:br>
            <a:endParaRPr lang="sl-SI" dirty="0"/>
          </a:p>
        </p:txBody>
      </p:sp>
      <p:sp>
        <p:nvSpPr>
          <p:cNvPr id="3" name="Podnaslov 2"/>
          <p:cNvSpPr>
            <a:spLocks noGrp="1"/>
          </p:cNvSpPr>
          <p:nvPr>
            <p:ph type="subTitle" idx="1"/>
          </p:nvPr>
        </p:nvSpPr>
        <p:spPr>
          <a:xfrm>
            <a:off x="1397521" y="3356992"/>
            <a:ext cx="6400800" cy="2779742"/>
          </a:xfrm>
        </p:spPr>
        <p:txBody>
          <a:bodyPr>
            <a:normAutofit lnSpcReduction="10000"/>
          </a:bodyPr>
          <a:lstStyle/>
          <a:p>
            <a:endParaRPr lang="sl-SI" dirty="0" smtClean="0"/>
          </a:p>
          <a:p>
            <a:endParaRPr lang="sl-SI" dirty="0"/>
          </a:p>
          <a:p>
            <a:endParaRPr lang="sl-SI" dirty="0" smtClean="0"/>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4">
            <a:extLst>
              <a:ext uri="{28A0092B-C50C-407E-A947-70E740481C1C}">
                <a14:useLocalDpi xmlns:a14="http://schemas.microsoft.com/office/drawing/2010/main" val="0"/>
              </a:ext>
            </a:extLst>
          </a:blip>
          <a:srcRect/>
          <a:stretch>
            <a:fillRect/>
          </a:stretch>
        </p:blipFill>
        <p:spPr bwMode="auto">
          <a:xfrm>
            <a:off x="179512" y="6021288"/>
            <a:ext cx="1131570" cy="662940"/>
          </a:xfrm>
          <a:prstGeom prst="rect">
            <a:avLst/>
          </a:prstGeom>
          <a:noFill/>
          <a:ln>
            <a:noFill/>
          </a:ln>
        </p:spPr>
      </p:pic>
      <p:pic>
        <p:nvPicPr>
          <p:cNvPr id="7" name="Slika 6"/>
          <p:cNvPicPr/>
          <p:nvPr/>
        </p:nvPicPr>
        <p:blipFill>
          <a:blip r:embed="rId5" cstate="print">
            <a:extLst>
              <a:ext uri="{28A0092B-C50C-407E-A947-70E740481C1C}">
                <a14:useLocalDpi xmlns:a14="http://schemas.microsoft.com/office/drawing/2010/main" val="0"/>
              </a:ext>
            </a:extLst>
          </a:blip>
          <a:stretch>
            <a:fillRect/>
          </a:stretch>
        </p:blipFill>
        <p:spPr>
          <a:xfrm>
            <a:off x="6948264" y="5930991"/>
            <a:ext cx="2063115" cy="843533"/>
          </a:xfrm>
          <a:prstGeom prst="rect">
            <a:avLst/>
          </a:prstGeom>
        </p:spPr>
      </p:pic>
      <p:sp>
        <p:nvSpPr>
          <p:cNvPr id="9" name="TextBox 8"/>
          <p:cNvSpPr txBox="1"/>
          <p:nvPr/>
        </p:nvSpPr>
        <p:spPr>
          <a:xfrm>
            <a:off x="899592" y="2992884"/>
            <a:ext cx="7421032" cy="2308324"/>
          </a:xfrm>
          <a:prstGeom prst="rect">
            <a:avLst/>
          </a:prstGeom>
          <a:noFill/>
        </p:spPr>
        <p:txBody>
          <a:bodyPr wrap="square" rtlCol="0">
            <a:spAutoFit/>
          </a:bodyPr>
          <a:lstStyle/>
          <a:p>
            <a:r>
              <a:rPr lang="sl-SI" dirty="0" smtClean="0"/>
              <a:t>Za </a:t>
            </a:r>
            <a:r>
              <a:rPr lang="sl-SI" dirty="0"/>
              <a:t>jezik, ki prevladuje v določenih okoliščinah, v določenih življenjskih obdobjih ali v stalni vsakdanji uporabi nekega govorca, se uporablja izraz </a:t>
            </a:r>
            <a:r>
              <a:rPr lang="sl-SI" i="1" dirty="0"/>
              <a:t>dominantni jezik</a:t>
            </a:r>
            <a:r>
              <a:rPr lang="sl-SI" dirty="0"/>
              <a:t>. Jeziku ali jezikom, ki jih govorec manj uporablja, pa pravimo </a:t>
            </a:r>
            <a:r>
              <a:rPr lang="sl-SI" i="1" dirty="0"/>
              <a:t>manjšinski jezik/i</a:t>
            </a:r>
            <a:r>
              <a:rPr lang="sl-SI" dirty="0"/>
              <a:t>.</a:t>
            </a:r>
            <a:br>
              <a:rPr lang="sl-SI" dirty="0"/>
            </a:br>
            <a:r>
              <a:rPr lang="sl-SI" dirty="0"/>
              <a:t/>
            </a:r>
            <a:br>
              <a:rPr lang="sl-SI" dirty="0"/>
            </a:br>
            <a:r>
              <a:rPr lang="sl-SI" dirty="0" smtClean="0"/>
              <a:t>Te </a:t>
            </a:r>
            <a:r>
              <a:rPr lang="sl-SI" dirty="0"/>
              <a:t>izraze uporabljamo tudi za opredelitev jezikov, ki jih uporabljajo večinski oziroma manjšinski govorci v okviru neke države, regije ali katerega koli družbenega okolja</a:t>
            </a:r>
            <a:r>
              <a:rPr lang="sl-SI" dirty="0" smtClean="0"/>
              <a:t>.</a:t>
            </a:r>
            <a:endParaRPr lang="sl-SI" b="1" dirty="0"/>
          </a:p>
        </p:txBody>
      </p:sp>
    </p:spTree>
    <p:extLst>
      <p:ext uri="{BB962C8B-B14F-4D97-AF65-F5344CB8AC3E}">
        <p14:creationId xmlns:p14="http://schemas.microsoft.com/office/powerpoint/2010/main" val="164160972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95536" y="692696"/>
            <a:ext cx="8062664" cy="3051770"/>
          </a:xfrm>
        </p:spPr>
        <p:txBody>
          <a:bodyPr/>
          <a:lstStyle/>
          <a:p>
            <a:r>
              <a:rPr lang="sl-SI" dirty="0" smtClean="0"/>
              <a:t>ZVRSTI VEČJEZIČNOSTI</a:t>
            </a:r>
            <a:endParaRPr lang="sl-SI" dirty="0"/>
          </a:p>
        </p:txBody>
      </p:sp>
      <p:sp>
        <p:nvSpPr>
          <p:cNvPr id="3" name="Podnaslov 2"/>
          <p:cNvSpPr>
            <a:spLocks noGrp="1"/>
          </p:cNvSpPr>
          <p:nvPr>
            <p:ph type="subTitle" idx="1"/>
          </p:nvPr>
        </p:nvSpPr>
        <p:spPr>
          <a:xfrm>
            <a:off x="1397521" y="3356992"/>
            <a:ext cx="6400800" cy="2779742"/>
          </a:xfrm>
        </p:spPr>
        <p:txBody>
          <a:bodyPr>
            <a:normAutofit lnSpcReduction="10000"/>
          </a:bodyPr>
          <a:lstStyle/>
          <a:p>
            <a:endParaRPr lang="sl-SI" dirty="0" smtClean="0"/>
          </a:p>
          <a:p>
            <a:endParaRPr lang="sl-SI" dirty="0"/>
          </a:p>
          <a:p>
            <a:endParaRPr lang="sl-SI" dirty="0" smtClean="0"/>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4">
            <a:extLst>
              <a:ext uri="{28A0092B-C50C-407E-A947-70E740481C1C}">
                <a14:useLocalDpi xmlns:a14="http://schemas.microsoft.com/office/drawing/2010/main" val="0"/>
              </a:ext>
            </a:extLst>
          </a:blip>
          <a:srcRect/>
          <a:stretch>
            <a:fillRect/>
          </a:stretch>
        </p:blipFill>
        <p:spPr bwMode="auto">
          <a:xfrm>
            <a:off x="179512" y="6021288"/>
            <a:ext cx="1131570" cy="662940"/>
          </a:xfrm>
          <a:prstGeom prst="rect">
            <a:avLst/>
          </a:prstGeom>
          <a:noFill/>
          <a:ln>
            <a:noFill/>
          </a:ln>
        </p:spPr>
      </p:pic>
      <p:pic>
        <p:nvPicPr>
          <p:cNvPr id="7" name="Slika 6"/>
          <p:cNvPicPr/>
          <p:nvPr/>
        </p:nvPicPr>
        <p:blipFill>
          <a:blip r:embed="rId5" cstate="print">
            <a:extLst>
              <a:ext uri="{28A0092B-C50C-407E-A947-70E740481C1C}">
                <a14:useLocalDpi xmlns:a14="http://schemas.microsoft.com/office/drawing/2010/main" val="0"/>
              </a:ext>
            </a:extLst>
          </a:blip>
          <a:stretch>
            <a:fillRect/>
          </a:stretch>
        </p:blipFill>
        <p:spPr>
          <a:xfrm>
            <a:off x="6948264" y="5930991"/>
            <a:ext cx="2063115" cy="843533"/>
          </a:xfrm>
          <a:prstGeom prst="rect">
            <a:avLst/>
          </a:prstGeom>
        </p:spPr>
      </p:pic>
      <p:sp>
        <p:nvSpPr>
          <p:cNvPr id="9" name="TextBox 8"/>
          <p:cNvSpPr txBox="1"/>
          <p:nvPr/>
        </p:nvSpPr>
        <p:spPr>
          <a:xfrm>
            <a:off x="745297" y="2792788"/>
            <a:ext cx="7290489" cy="1938992"/>
          </a:xfrm>
          <a:prstGeom prst="rect">
            <a:avLst/>
          </a:prstGeom>
          <a:noFill/>
        </p:spPr>
        <p:txBody>
          <a:bodyPr wrap="square" rtlCol="0">
            <a:spAutoFit/>
          </a:bodyPr>
          <a:lstStyle/>
          <a:p>
            <a:pPr marL="285750" indent="-285750">
              <a:buFontTx/>
              <a:buChar char="-"/>
            </a:pPr>
            <a:r>
              <a:rPr lang="sl-SI" sz="2000" dirty="0"/>
              <a:t>Simultana </a:t>
            </a:r>
            <a:r>
              <a:rPr lang="sl-SI" sz="2000" dirty="0" smtClean="0"/>
              <a:t>večjezičnost</a:t>
            </a:r>
            <a:endParaRPr lang="sl-SI" sz="2000" dirty="0"/>
          </a:p>
          <a:p>
            <a:pPr marL="285750" indent="-285750">
              <a:buFontTx/>
              <a:buChar char="-"/>
            </a:pPr>
            <a:r>
              <a:rPr lang="sl-SI" sz="2000" dirty="0"/>
              <a:t>Zgodnja zaporedna večjezičnost</a:t>
            </a:r>
          </a:p>
          <a:p>
            <a:pPr marL="285750" indent="-285750">
              <a:buFontTx/>
              <a:buChar char="-"/>
            </a:pPr>
            <a:r>
              <a:rPr lang="sl-SI" sz="2000" dirty="0" smtClean="0"/>
              <a:t>Absolutna večjezičnost</a:t>
            </a:r>
          </a:p>
          <a:p>
            <a:pPr marL="285750" indent="-285750">
              <a:buFontTx/>
              <a:buChar char="-"/>
            </a:pPr>
            <a:r>
              <a:rPr lang="sl-SI" sz="2000" dirty="0" smtClean="0"/>
              <a:t>Funkcionalna večjezičnost</a:t>
            </a:r>
          </a:p>
          <a:p>
            <a:pPr marL="285750" indent="-285750">
              <a:buFontTx/>
              <a:buChar char="-"/>
            </a:pPr>
            <a:r>
              <a:rPr lang="sl-SI" sz="2000" dirty="0" smtClean="0"/>
              <a:t>Aditivna večjezičnost</a:t>
            </a:r>
          </a:p>
          <a:p>
            <a:pPr marL="285750" indent="-285750">
              <a:buFontTx/>
              <a:buChar char="-"/>
            </a:pPr>
            <a:r>
              <a:rPr lang="sl-SI" sz="2000" dirty="0" smtClean="0"/>
              <a:t>Ostale večjezičnosti</a:t>
            </a:r>
            <a:endParaRPr lang="sl-SI" sz="2000" dirty="0"/>
          </a:p>
        </p:txBody>
      </p:sp>
    </p:spTree>
    <p:extLst>
      <p:ext uri="{BB962C8B-B14F-4D97-AF65-F5344CB8AC3E}">
        <p14:creationId xmlns:p14="http://schemas.microsoft.com/office/powerpoint/2010/main" val="244310988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95536" y="692696"/>
            <a:ext cx="8062664" cy="3051770"/>
          </a:xfrm>
        </p:spPr>
        <p:txBody>
          <a:bodyPr/>
          <a:lstStyle/>
          <a:p>
            <a:r>
              <a:rPr lang="sl-SI" dirty="0" smtClean="0"/>
              <a:t>SIMULTANA VEČJEZIČNOST</a:t>
            </a:r>
            <a:endParaRPr lang="sl-SI" dirty="0"/>
          </a:p>
        </p:txBody>
      </p:sp>
      <p:sp>
        <p:nvSpPr>
          <p:cNvPr id="3" name="Podnaslov 2"/>
          <p:cNvSpPr>
            <a:spLocks noGrp="1"/>
          </p:cNvSpPr>
          <p:nvPr>
            <p:ph type="subTitle" idx="1"/>
          </p:nvPr>
        </p:nvSpPr>
        <p:spPr>
          <a:xfrm>
            <a:off x="1397521" y="3356992"/>
            <a:ext cx="6400800" cy="2779742"/>
          </a:xfrm>
        </p:spPr>
        <p:txBody>
          <a:bodyPr>
            <a:normAutofit lnSpcReduction="10000"/>
          </a:bodyPr>
          <a:lstStyle/>
          <a:p>
            <a:endParaRPr lang="sl-SI" dirty="0" smtClean="0"/>
          </a:p>
          <a:p>
            <a:endParaRPr lang="sl-SI" dirty="0"/>
          </a:p>
          <a:p>
            <a:endParaRPr lang="sl-SI" dirty="0" smtClean="0"/>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4">
            <a:extLst>
              <a:ext uri="{28A0092B-C50C-407E-A947-70E740481C1C}">
                <a14:useLocalDpi xmlns:a14="http://schemas.microsoft.com/office/drawing/2010/main" val="0"/>
              </a:ext>
            </a:extLst>
          </a:blip>
          <a:srcRect/>
          <a:stretch>
            <a:fillRect/>
          </a:stretch>
        </p:blipFill>
        <p:spPr bwMode="auto">
          <a:xfrm>
            <a:off x="179512" y="6021288"/>
            <a:ext cx="1131570" cy="662940"/>
          </a:xfrm>
          <a:prstGeom prst="rect">
            <a:avLst/>
          </a:prstGeom>
          <a:noFill/>
          <a:ln>
            <a:noFill/>
          </a:ln>
        </p:spPr>
      </p:pic>
      <p:pic>
        <p:nvPicPr>
          <p:cNvPr id="7" name="Slika 6"/>
          <p:cNvPicPr/>
          <p:nvPr/>
        </p:nvPicPr>
        <p:blipFill>
          <a:blip r:embed="rId5" cstate="print">
            <a:extLst>
              <a:ext uri="{28A0092B-C50C-407E-A947-70E740481C1C}">
                <a14:useLocalDpi xmlns:a14="http://schemas.microsoft.com/office/drawing/2010/main" val="0"/>
              </a:ext>
            </a:extLst>
          </a:blip>
          <a:stretch>
            <a:fillRect/>
          </a:stretch>
        </p:blipFill>
        <p:spPr>
          <a:xfrm>
            <a:off x="6948264" y="5930991"/>
            <a:ext cx="2063115" cy="843533"/>
          </a:xfrm>
          <a:prstGeom prst="rect">
            <a:avLst/>
          </a:prstGeom>
        </p:spPr>
      </p:pic>
      <p:sp>
        <p:nvSpPr>
          <p:cNvPr id="9" name="TextBox 8"/>
          <p:cNvSpPr txBox="1"/>
          <p:nvPr/>
        </p:nvSpPr>
        <p:spPr>
          <a:xfrm>
            <a:off x="580537" y="2780928"/>
            <a:ext cx="7290489" cy="1323439"/>
          </a:xfrm>
          <a:prstGeom prst="rect">
            <a:avLst/>
          </a:prstGeom>
          <a:noFill/>
        </p:spPr>
        <p:txBody>
          <a:bodyPr wrap="square" rtlCol="0">
            <a:spAutoFit/>
          </a:bodyPr>
          <a:lstStyle/>
          <a:p>
            <a:endParaRPr lang="sl-SI" sz="2000" i="1" dirty="0" smtClean="0"/>
          </a:p>
          <a:p>
            <a:r>
              <a:rPr lang="sl-SI" sz="2000" i="1" dirty="0" smtClean="0"/>
              <a:t>Simultana </a:t>
            </a:r>
            <a:r>
              <a:rPr lang="sl-SI" sz="2000" i="1" dirty="0"/>
              <a:t>dvojezičnost</a:t>
            </a:r>
            <a:r>
              <a:rPr lang="sl-SI" sz="2000" dirty="0"/>
              <a:t> označuje govorce, ki so doma od rojstva izpostavljeni dvema jezikoma in ju usvajajo med razvojem govora. </a:t>
            </a:r>
            <a:r>
              <a:rPr lang="sl-SI" sz="2000" dirty="0" smtClean="0"/>
              <a:t>To so najbolj pogosto otroci iz mešanih družin.</a:t>
            </a:r>
          </a:p>
        </p:txBody>
      </p:sp>
    </p:spTree>
    <p:extLst>
      <p:ext uri="{BB962C8B-B14F-4D97-AF65-F5344CB8AC3E}">
        <p14:creationId xmlns:p14="http://schemas.microsoft.com/office/powerpoint/2010/main" val="32381402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95536" y="692696"/>
            <a:ext cx="8062664" cy="3051770"/>
          </a:xfrm>
        </p:spPr>
        <p:txBody>
          <a:bodyPr/>
          <a:lstStyle/>
          <a:p>
            <a:r>
              <a:rPr lang="sl-SI" dirty="0" smtClean="0"/>
              <a:t>ZGODNJA ZAPOREDNA VEČJEZIČNOST</a:t>
            </a:r>
            <a:endParaRPr lang="sl-SI" dirty="0"/>
          </a:p>
        </p:txBody>
      </p:sp>
      <p:sp>
        <p:nvSpPr>
          <p:cNvPr id="3" name="Podnaslov 2"/>
          <p:cNvSpPr>
            <a:spLocks noGrp="1"/>
          </p:cNvSpPr>
          <p:nvPr>
            <p:ph type="subTitle" idx="1"/>
          </p:nvPr>
        </p:nvSpPr>
        <p:spPr>
          <a:xfrm>
            <a:off x="1397521" y="3356992"/>
            <a:ext cx="6400800" cy="2779742"/>
          </a:xfrm>
        </p:spPr>
        <p:txBody>
          <a:bodyPr>
            <a:normAutofit lnSpcReduction="10000"/>
          </a:bodyPr>
          <a:lstStyle/>
          <a:p>
            <a:endParaRPr lang="sl-SI" dirty="0" smtClean="0"/>
          </a:p>
          <a:p>
            <a:endParaRPr lang="sl-SI" dirty="0"/>
          </a:p>
          <a:p>
            <a:endParaRPr lang="sl-SI" dirty="0" smtClean="0"/>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4">
            <a:extLst>
              <a:ext uri="{28A0092B-C50C-407E-A947-70E740481C1C}">
                <a14:useLocalDpi xmlns:a14="http://schemas.microsoft.com/office/drawing/2010/main" val="0"/>
              </a:ext>
            </a:extLst>
          </a:blip>
          <a:srcRect/>
          <a:stretch>
            <a:fillRect/>
          </a:stretch>
        </p:blipFill>
        <p:spPr bwMode="auto">
          <a:xfrm>
            <a:off x="179512" y="6021288"/>
            <a:ext cx="1131570" cy="662940"/>
          </a:xfrm>
          <a:prstGeom prst="rect">
            <a:avLst/>
          </a:prstGeom>
          <a:noFill/>
          <a:ln>
            <a:noFill/>
          </a:ln>
        </p:spPr>
      </p:pic>
      <p:pic>
        <p:nvPicPr>
          <p:cNvPr id="7" name="Slika 6"/>
          <p:cNvPicPr/>
          <p:nvPr/>
        </p:nvPicPr>
        <p:blipFill>
          <a:blip r:embed="rId5" cstate="print">
            <a:extLst>
              <a:ext uri="{28A0092B-C50C-407E-A947-70E740481C1C}">
                <a14:useLocalDpi xmlns:a14="http://schemas.microsoft.com/office/drawing/2010/main" val="0"/>
              </a:ext>
            </a:extLst>
          </a:blip>
          <a:stretch>
            <a:fillRect/>
          </a:stretch>
        </p:blipFill>
        <p:spPr>
          <a:xfrm>
            <a:off x="6948264" y="5930991"/>
            <a:ext cx="2063115" cy="843533"/>
          </a:xfrm>
          <a:prstGeom prst="rect">
            <a:avLst/>
          </a:prstGeom>
        </p:spPr>
      </p:pic>
      <p:sp>
        <p:nvSpPr>
          <p:cNvPr id="9" name="TextBox 8"/>
          <p:cNvSpPr txBox="1"/>
          <p:nvPr/>
        </p:nvSpPr>
        <p:spPr>
          <a:xfrm>
            <a:off x="580537" y="2917393"/>
            <a:ext cx="7290489" cy="1631216"/>
          </a:xfrm>
          <a:prstGeom prst="rect">
            <a:avLst/>
          </a:prstGeom>
          <a:noFill/>
        </p:spPr>
        <p:txBody>
          <a:bodyPr wrap="square" rtlCol="0">
            <a:spAutoFit/>
          </a:bodyPr>
          <a:lstStyle/>
          <a:p>
            <a:endParaRPr lang="sl-SI" sz="2000" i="1" dirty="0" smtClean="0"/>
          </a:p>
          <a:p>
            <a:r>
              <a:rPr lang="sl-SI" sz="2000" dirty="0"/>
              <a:t>O </a:t>
            </a:r>
            <a:r>
              <a:rPr lang="sl-SI" sz="2000" i="1" dirty="0"/>
              <a:t>zgodnji zaporedni dvojezičnosti</a:t>
            </a:r>
            <a:r>
              <a:rPr lang="sl-SI" sz="2000" dirty="0"/>
              <a:t> govorimo tedaj, ko otrok med 3. in 5.-6. letom starosti u</a:t>
            </a:r>
            <a:r>
              <a:rPr lang="sl-SI" sz="2000" dirty="0" smtClean="0"/>
              <a:t>svaja </a:t>
            </a:r>
            <a:r>
              <a:rPr lang="sl-SI" sz="2000" dirty="0"/>
              <a:t>drugi jezik, potem ko je že usvojil prvega</a:t>
            </a:r>
            <a:r>
              <a:rPr lang="sl-SI" sz="2000" dirty="0" smtClean="0"/>
              <a:t>. </a:t>
            </a:r>
          </a:p>
          <a:p>
            <a:r>
              <a:rPr lang="sl-SI" sz="2000" dirty="0" smtClean="0"/>
              <a:t>To so najbolj pogosto otroci priseljencev, ki so se enega jezika učili doma, drugega pa po prihodu v vrtec ali šolo.</a:t>
            </a:r>
          </a:p>
        </p:txBody>
      </p:sp>
    </p:spTree>
    <p:extLst>
      <p:ext uri="{BB962C8B-B14F-4D97-AF65-F5344CB8AC3E}">
        <p14:creationId xmlns:p14="http://schemas.microsoft.com/office/powerpoint/2010/main" val="359211935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95536" y="692696"/>
            <a:ext cx="8062664" cy="3051770"/>
          </a:xfrm>
        </p:spPr>
        <p:txBody>
          <a:bodyPr/>
          <a:lstStyle/>
          <a:p>
            <a:r>
              <a:rPr lang="sl-SI" dirty="0" smtClean="0"/>
              <a:t>ABSOLUTNA VEČJEZIČNOST</a:t>
            </a:r>
            <a:endParaRPr lang="sl-SI" dirty="0"/>
          </a:p>
        </p:txBody>
      </p:sp>
      <p:sp>
        <p:nvSpPr>
          <p:cNvPr id="3" name="Podnaslov 2"/>
          <p:cNvSpPr>
            <a:spLocks noGrp="1"/>
          </p:cNvSpPr>
          <p:nvPr>
            <p:ph type="subTitle" idx="1"/>
          </p:nvPr>
        </p:nvSpPr>
        <p:spPr>
          <a:xfrm>
            <a:off x="1397521" y="3356992"/>
            <a:ext cx="6400800" cy="2779742"/>
          </a:xfrm>
        </p:spPr>
        <p:txBody>
          <a:bodyPr>
            <a:normAutofit lnSpcReduction="10000"/>
          </a:bodyPr>
          <a:lstStyle/>
          <a:p>
            <a:endParaRPr lang="sl-SI" dirty="0" smtClean="0"/>
          </a:p>
          <a:p>
            <a:endParaRPr lang="sl-SI" dirty="0"/>
          </a:p>
          <a:p>
            <a:endParaRPr lang="sl-SI" dirty="0" smtClean="0"/>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4">
            <a:extLst>
              <a:ext uri="{28A0092B-C50C-407E-A947-70E740481C1C}">
                <a14:useLocalDpi xmlns:a14="http://schemas.microsoft.com/office/drawing/2010/main" val="0"/>
              </a:ext>
            </a:extLst>
          </a:blip>
          <a:srcRect/>
          <a:stretch>
            <a:fillRect/>
          </a:stretch>
        </p:blipFill>
        <p:spPr bwMode="auto">
          <a:xfrm>
            <a:off x="179512" y="6021288"/>
            <a:ext cx="1131570" cy="662940"/>
          </a:xfrm>
          <a:prstGeom prst="rect">
            <a:avLst/>
          </a:prstGeom>
          <a:noFill/>
          <a:ln>
            <a:noFill/>
          </a:ln>
        </p:spPr>
      </p:pic>
      <p:pic>
        <p:nvPicPr>
          <p:cNvPr id="7" name="Slika 6"/>
          <p:cNvPicPr/>
          <p:nvPr/>
        </p:nvPicPr>
        <p:blipFill>
          <a:blip r:embed="rId5" cstate="print">
            <a:extLst>
              <a:ext uri="{28A0092B-C50C-407E-A947-70E740481C1C}">
                <a14:useLocalDpi xmlns:a14="http://schemas.microsoft.com/office/drawing/2010/main" val="0"/>
              </a:ext>
            </a:extLst>
          </a:blip>
          <a:stretch>
            <a:fillRect/>
          </a:stretch>
        </p:blipFill>
        <p:spPr>
          <a:xfrm>
            <a:off x="6948264" y="5930991"/>
            <a:ext cx="2063115" cy="843533"/>
          </a:xfrm>
          <a:prstGeom prst="rect">
            <a:avLst/>
          </a:prstGeom>
        </p:spPr>
      </p:pic>
      <p:sp>
        <p:nvSpPr>
          <p:cNvPr id="9" name="TextBox 8"/>
          <p:cNvSpPr txBox="1"/>
          <p:nvPr/>
        </p:nvSpPr>
        <p:spPr>
          <a:xfrm>
            <a:off x="809903" y="2949912"/>
            <a:ext cx="7290489" cy="1631216"/>
          </a:xfrm>
          <a:prstGeom prst="rect">
            <a:avLst/>
          </a:prstGeom>
          <a:noFill/>
        </p:spPr>
        <p:txBody>
          <a:bodyPr wrap="square" rtlCol="0">
            <a:spAutoFit/>
          </a:bodyPr>
          <a:lstStyle/>
          <a:p>
            <a:r>
              <a:rPr lang="sl-SI" sz="2000" dirty="0" smtClean="0"/>
              <a:t>Absolutna večjezičnost je bolj izjema kot pravilo. Je redka, toda vseeno dosegljiva. Raziskave </a:t>
            </a:r>
            <a:r>
              <a:rPr lang="sl-SI" sz="2000" dirty="0"/>
              <a:t>so </a:t>
            </a:r>
            <a:r>
              <a:rPr lang="sl-SI" sz="2000" dirty="0" smtClean="0"/>
              <a:t>pokazale</a:t>
            </a:r>
            <a:r>
              <a:rPr lang="sl-SI" sz="2000" dirty="0"/>
              <a:t>, da so res redke osebe, ki odlično obvladajo dva ali več jezikov in se v vseh </a:t>
            </a:r>
            <a:r>
              <a:rPr lang="sl-SI" sz="2000" dirty="0" smtClean="0"/>
              <a:t>ustnih </a:t>
            </a:r>
            <a:r>
              <a:rPr lang="sl-SI" sz="2000" dirty="0"/>
              <a:t>in </a:t>
            </a:r>
            <a:r>
              <a:rPr lang="sl-SI" sz="2000" dirty="0" smtClean="0"/>
              <a:t>pisnih oblikah </a:t>
            </a:r>
            <a:r>
              <a:rPr lang="sl-SI" sz="2000" dirty="0"/>
              <a:t>izražajo enako </a:t>
            </a:r>
            <a:r>
              <a:rPr lang="sl-SI" sz="2000" dirty="0" smtClean="0"/>
              <a:t>suvereno.</a:t>
            </a:r>
          </a:p>
          <a:p>
            <a:endParaRPr lang="sl-SI" sz="2000" dirty="0"/>
          </a:p>
        </p:txBody>
      </p:sp>
    </p:spTree>
    <p:extLst>
      <p:ext uri="{BB962C8B-B14F-4D97-AF65-F5344CB8AC3E}">
        <p14:creationId xmlns:p14="http://schemas.microsoft.com/office/powerpoint/2010/main" val="227884329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95536" y="692696"/>
            <a:ext cx="8062664" cy="3051770"/>
          </a:xfrm>
        </p:spPr>
        <p:txBody>
          <a:bodyPr/>
          <a:lstStyle/>
          <a:p>
            <a:r>
              <a:rPr lang="sl-SI" dirty="0" smtClean="0"/>
              <a:t>FUNKCIONALNA VEČJEZIČNOST</a:t>
            </a:r>
            <a:endParaRPr lang="sl-SI" dirty="0"/>
          </a:p>
        </p:txBody>
      </p:sp>
      <p:sp>
        <p:nvSpPr>
          <p:cNvPr id="3" name="Podnaslov 2"/>
          <p:cNvSpPr>
            <a:spLocks noGrp="1"/>
          </p:cNvSpPr>
          <p:nvPr>
            <p:ph type="subTitle" idx="1"/>
          </p:nvPr>
        </p:nvSpPr>
        <p:spPr>
          <a:xfrm>
            <a:off x="1397521" y="3356992"/>
            <a:ext cx="6400800" cy="2779742"/>
          </a:xfrm>
        </p:spPr>
        <p:txBody>
          <a:bodyPr>
            <a:normAutofit lnSpcReduction="10000"/>
          </a:bodyPr>
          <a:lstStyle/>
          <a:p>
            <a:endParaRPr lang="sl-SI" dirty="0" smtClean="0"/>
          </a:p>
          <a:p>
            <a:endParaRPr lang="sl-SI" dirty="0"/>
          </a:p>
          <a:p>
            <a:endParaRPr lang="sl-SI" dirty="0" smtClean="0"/>
          </a:p>
          <a:p>
            <a:endParaRPr lang="sl-SI" dirty="0"/>
          </a:p>
          <a:p>
            <a:r>
              <a:rPr lang="sl-SI" sz="1500" dirty="0" smtClean="0"/>
              <a:t>Program za </a:t>
            </a:r>
            <a:r>
              <a:rPr lang="sl-SI" sz="1500" dirty="0"/>
              <a:t>večjo socialno vključenost pripadnikov ranljivih družbenih skupin na področju kulture v okviru Evropskega socialnega sklada v letih 2018 – 2019</a:t>
            </a:r>
          </a:p>
          <a:p>
            <a:endParaRPr lang="sl-SI" dirty="0" smtClean="0"/>
          </a:p>
          <a:p>
            <a:endParaRPr lang="sl-SI" dirty="0" smtClean="0"/>
          </a:p>
          <a:p>
            <a:endParaRPr lang="sl-SI" dirty="0"/>
          </a:p>
          <a:p>
            <a:endParaRPr lang="sl-SI" dirty="0" smtClean="0"/>
          </a:p>
          <a:p>
            <a:endParaRPr lang="sl-SI" dirty="0"/>
          </a:p>
        </p:txBody>
      </p:sp>
      <p:pic>
        <p:nvPicPr>
          <p:cNvPr id="4" name="Slika 3" descr="D:\3m3 kulture\Logotipi društev, projekta in skrbnika\Logo Ministrstvo-za-kulturo.jpg"/>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2442210" cy="581025"/>
          </a:xfrm>
          <a:prstGeom prst="rect">
            <a:avLst/>
          </a:prstGeom>
          <a:noFill/>
          <a:ln>
            <a:noFill/>
          </a:ln>
        </p:spPr>
      </p:pic>
      <p:pic>
        <p:nvPicPr>
          <p:cNvPr id="5" name="Slika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570522"/>
            <a:ext cx="1523365" cy="681355"/>
          </a:xfrm>
          <a:prstGeom prst="rect">
            <a:avLst/>
          </a:prstGeom>
          <a:noFill/>
        </p:spPr>
      </p:pic>
      <p:pic>
        <p:nvPicPr>
          <p:cNvPr id="6" name="Slika 5"/>
          <p:cNvPicPr/>
          <p:nvPr/>
        </p:nvPicPr>
        <p:blipFill>
          <a:blip r:embed="rId4">
            <a:extLst>
              <a:ext uri="{28A0092B-C50C-407E-A947-70E740481C1C}">
                <a14:useLocalDpi xmlns:a14="http://schemas.microsoft.com/office/drawing/2010/main" val="0"/>
              </a:ext>
            </a:extLst>
          </a:blip>
          <a:srcRect/>
          <a:stretch>
            <a:fillRect/>
          </a:stretch>
        </p:blipFill>
        <p:spPr bwMode="auto">
          <a:xfrm>
            <a:off x="179512" y="6021288"/>
            <a:ext cx="1131570" cy="662940"/>
          </a:xfrm>
          <a:prstGeom prst="rect">
            <a:avLst/>
          </a:prstGeom>
          <a:noFill/>
          <a:ln>
            <a:noFill/>
          </a:ln>
        </p:spPr>
      </p:pic>
      <p:pic>
        <p:nvPicPr>
          <p:cNvPr id="7" name="Slika 6"/>
          <p:cNvPicPr/>
          <p:nvPr/>
        </p:nvPicPr>
        <p:blipFill>
          <a:blip r:embed="rId5" cstate="print">
            <a:extLst>
              <a:ext uri="{28A0092B-C50C-407E-A947-70E740481C1C}">
                <a14:useLocalDpi xmlns:a14="http://schemas.microsoft.com/office/drawing/2010/main" val="0"/>
              </a:ext>
            </a:extLst>
          </a:blip>
          <a:stretch>
            <a:fillRect/>
          </a:stretch>
        </p:blipFill>
        <p:spPr>
          <a:xfrm>
            <a:off x="6948264" y="5930991"/>
            <a:ext cx="2063115" cy="843533"/>
          </a:xfrm>
          <a:prstGeom prst="rect">
            <a:avLst/>
          </a:prstGeom>
        </p:spPr>
      </p:pic>
      <p:sp>
        <p:nvSpPr>
          <p:cNvPr id="9" name="TextBox 8"/>
          <p:cNvSpPr txBox="1"/>
          <p:nvPr/>
        </p:nvSpPr>
        <p:spPr>
          <a:xfrm>
            <a:off x="809903" y="2949912"/>
            <a:ext cx="7290489" cy="1631216"/>
          </a:xfrm>
          <a:prstGeom prst="rect">
            <a:avLst/>
          </a:prstGeom>
          <a:noFill/>
        </p:spPr>
        <p:txBody>
          <a:bodyPr wrap="square" rtlCol="0">
            <a:spAutoFit/>
          </a:bodyPr>
          <a:lstStyle/>
          <a:p>
            <a:r>
              <a:rPr lang="sl-SI" sz="2000" dirty="0" smtClean="0"/>
              <a:t>Večjezični govorec je funkcionalno večjezičen takrat, ko jezike ne uporablja kjerkoli, torej en jezik uporablja v enih življenjskih področjih (služba, šola) drugi v drugih (pogovor z prijatelji ali z  družino) </a:t>
            </a:r>
          </a:p>
          <a:p>
            <a:r>
              <a:rPr lang="sl-SI" sz="2000" dirty="0" smtClean="0"/>
              <a:t>Funkcionalna dvojezičnost je odvisna od načina uporabe jezikov.</a:t>
            </a:r>
            <a:endParaRPr lang="sl-SI" sz="2000" dirty="0"/>
          </a:p>
        </p:txBody>
      </p:sp>
    </p:spTree>
    <p:extLst>
      <p:ext uri="{BB962C8B-B14F-4D97-AF65-F5344CB8AC3E}">
        <p14:creationId xmlns:p14="http://schemas.microsoft.com/office/powerpoint/2010/main" val="1183535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4922</TotalTime>
  <Words>1080</Words>
  <Application>Microsoft Macintosh PowerPoint</Application>
  <PresentationFormat>On-screen Show (4:3)</PresentationFormat>
  <Paragraphs>225</Paragraphs>
  <Slides>17</Slides>
  <Notes>3</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Officeova tema</vt:lpstr>
      <vt:lpstr>  SEDMA DIMENZIJA Spletna učilnica</vt:lpstr>
      <vt:lpstr>KAJ JE VEČJEZIČNOST  </vt:lpstr>
      <vt:lpstr>KDO JE NARAVNI VEČJEZIČNI GOVOREC? </vt:lpstr>
      <vt:lpstr>MANJŠINSKI IN DOMINANTNI JEZIK </vt:lpstr>
      <vt:lpstr>ZVRSTI VEČJEZIČNOSTI</vt:lpstr>
      <vt:lpstr>SIMULTANA VEČJEZIČNOST</vt:lpstr>
      <vt:lpstr>ZGODNJA ZAPOREDNA VEČJEZIČNOST</vt:lpstr>
      <vt:lpstr>ABSOLUTNA VEČJEZIČNOST</vt:lpstr>
      <vt:lpstr>FUNKCIONALNA VEČJEZIČNOST</vt:lpstr>
      <vt:lpstr>ADITIVNA VEČJEZIČNOST</vt:lpstr>
      <vt:lpstr>OSTALE ZVRSTI VEČJEZIČNOSTI</vt:lpstr>
      <vt:lpstr>METODE ZA ZGODNJE UČENJE JEZIKA </vt:lpstr>
      <vt:lpstr>METODE ZA ZGODNJE UČENJE JEZIKA </vt:lpstr>
      <vt:lpstr>METODE ZA ZGODNJE UČENJE JEZIKA </vt:lpstr>
      <vt:lpstr> DVOJEZIČNOST V SLOVENIJI</vt:lpstr>
      <vt:lpstr> ZANIMIVOSTI</vt:lpstr>
      <vt:lpstr>  VAJE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Projekt  SEDMA DIMENZIJA Manjšinska kultura in umetnost</dc:title>
  <dc:creator>Maja Milas</dc:creator>
  <cp:lastModifiedBy>Tomi Jackson</cp:lastModifiedBy>
  <cp:revision>51</cp:revision>
  <dcterms:created xsi:type="dcterms:W3CDTF">2018-10-24T07:58:01Z</dcterms:created>
  <dcterms:modified xsi:type="dcterms:W3CDTF">2019-09-18T16:45:42Z</dcterms:modified>
</cp:coreProperties>
</file>